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93" r:id="rId2"/>
    <p:sldId id="376" r:id="rId3"/>
    <p:sldId id="391" r:id="rId4"/>
    <p:sldId id="385" r:id="rId5"/>
    <p:sldId id="382" r:id="rId6"/>
    <p:sldId id="386" r:id="rId7"/>
    <p:sldId id="389" r:id="rId8"/>
    <p:sldId id="388" r:id="rId9"/>
    <p:sldId id="395" r:id="rId10"/>
    <p:sldId id="379" r:id="rId11"/>
    <p:sldId id="380" r:id="rId12"/>
    <p:sldId id="396" r:id="rId13"/>
    <p:sldId id="279" r:id="rId14"/>
    <p:sldId id="387" r:id="rId1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95" autoAdjust="0"/>
    <p:restoredTop sz="95768" autoAdjust="0"/>
  </p:normalViewPr>
  <p:slideViewPr>
    <p:cSldViewPr snapToGrid="0">
      <p:cViewPr>
        <p:scale>
          <a:sx n="76" d="100"/>
          <a:sy n="76" d="100"/>
        </p:scale>
        <p:origin x="288" y="64"/>
      </p:cViewPr>
      <p:guideLst>
        <p:guide orient="horz" pos="1117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408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199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6" name="Obrázek 1">
            <a:extLst>
              <a:ext uri="{FF2B5EF4-FFF2-40B4-BE49-F238E27FC236}">
                <a16:creationId xmlns:a16="http://schemas.microsoft.com/office/drawing/2014/main" id="{686B9209-7967-FD44-8CD4-1A043D81F1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600" cy="324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Obrázek 1">
            <a:extLst>
              <a:ext uri="{FF2B5EF4-FFF2-40B4-BE49-F238E27FC236}">
                <a16:creationId xmlns:a16="http://schemas.microsoft.com/office/drawing/2014/main" id="{BDD3A973-3C94-BA49-9119-A43BA20911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600" cy="324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9DA21460-CADB-4740-B3D5-D54924864F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CA8E96D4-2A3D-C94F-9CCC-55F1396191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2" y="414000"/>
            <a:ext cx="2325596" cy="67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59102D7A-5B79-554D-9729-9E15E37F7FB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2" y="414000"/>
            <a:ext cx="2325596" cy="67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600" cy="324095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ogo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5">
            <a:extLst>
              <a:ext uri="{FF2B5EF4-FFF2-40B4-BE49-F238E27FC236}">
                <a16:creationId xmlns:a16="http://schemas.microsoft.com/office/drawing/2014/main" id="{5B040CE2-AEE0-F940-B2B1-2A27CE1D2FE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97000" y="2618763"/>
            <a:ext cx="5598000" cy="1620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CFFDD51A-A9F8-FE4E-B3A4-730012EB1A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7243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1">
            <a:extLst>
              <a:ext uri="{FF2B5EF4-FFF2-40B4-BE49-F238E27FC236}">
                <a16:creationId xmlns:a16="http://schemas.microsoft.com/office/drawing/2014/main" id="{B46DC817-6C27-4E4B-B277-C5CFEF8198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600" cy="324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0F02F923-6938-AA44-AC65-79CACEB8E9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600" cy="324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6BB962D0-24B5-8243-B15E-F6A748EAD22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600" cy="324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en-GB" noProof="0" dirty="0"/>
              <a:t>Click here to insert heading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955B4059-4DA5-CD48-9CA8-99252CE932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600" cy="324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FCF53FBC-F63B-E948-811B-C9F18D5794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600" cy="324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22" name="Obrázek 1">
            <a:extLst>
              <a:ext uri="{FF2B5EF4-FFF2-40B4-BE49-F238E27FC236}">
                <a16:creationId xmlns:a16="http://schemas.microsoft.com/office/drawing/2014/main" id="{A696B2B2-5C28-BB40-B46C-AF42073881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600" cy="324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B64F9EFC-F68F-7F48-9775-70C3CBDAF4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600" cy="324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93D68B68-C6EA-834D-9B8E-33C9BF1D30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600" cy="324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rtis.muni.cz/" TargetMode="External"/><Relationship Id="rId2" Type="http://schemas.openxmlformats.org/officeDocument/2006/relationships/hyperlink" Target="mailto:hmachack@fss.muni.cz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tm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68AC1D2-1425-478B-8C43-423B2D2997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98502" y="6257817"/>
            <a:ext cx="7920000" cy="252000"/>
          </a:xfrm>
        </p:spPr>
        <p:txBody>
          <a:bodyPr/>
          <a:lstStyle/>
          <a:p>
            <a:r>
              <a:rPr lang="cs-CZ" dirty="0"/>
              <a:t>SIPS, June </a:t>
            </a:r>
            <a:r>
              <a:rPr lang="en-US" dirty="0"/>
              <a:t>2</a:t>
            </a:r>
            <a:r>
              <a:rPr lang="cs-CZ" dirty="0"/>
              <a:t>5</a:t>
            </a:r>
            <a:r>
              <a:rPr lang="en-US" dirty="0"/>
              <a:t>–2</a:t>
            </a:r>
            <a:r>
              <a:rPr lang="cs-CZ" dirty="0"/>
              <a:t>7</a:t>
            </a:r>
            <a:r>
              <a:rPr lang="en-US" dirty="0"/>
              <a:t>, 202</a:t>
            </a:r>
            <a:r>
              <a:rPr lang="cs-CZ" dirty="0"/>
              <a:t>5</a:t>
            </a:r>
            <a:r>
              <a:rPr lang="en-US" dirty="0"/>
              <a:t>, </a:t>
            </a:r>
            <a:r>
              <a:rPr lang="cs-CZ" dirty="0" err="1"/>
              <a:t>Budapest</a:t>
            </a:r>
            <a:r>
              <a:rPr lang="en-US" dirty="0"/>
              <a:t>, </a:t>
            </a:r>
            <a:r>
              <a:rPr lang="cs-CZ" dirty="0" err="1"/>
              <a:t>Hungary</a:t>
            </a:r>
            <a:endParaRPr lang="en-GB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688397B-FB75-4563-AF07-05A0F1BCF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024" y="2223363"/>
            <a:ext cx="11361600" cy="1171580"/>
          </a:xfrm>
        </p:spPr>
        <p:txBody>
          <a:bodyPr/>
          <a:lstStyle/>
          <a:p>
            <a:r>
              <a:rPr lang="en-US" sz="4000" b="0" dirty="0"/>
              <a:t>Rethinking Anonymity Online: </a:t>
            </a:r>
            <a:r>
              <a:rPr lang="cs-CZ" sz="4000" b="0" dirty="0"/>
              <a:t>A</a:t>
            </a:r>
            <a:r>
              <a:rPr lang="en-US" sz="4000" b="0" dirty="0"/>
              <a:t> Multidimensional Approach and Measurement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5BD4AA9C-96C5-472A-B91F-2342BBF160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000" b="1" dirty="0"/>
              <a:t>Hana </a:t>
            </a:r>
            <a:r>
              <a:rPr lang="cs-CZ" sz="2000" b="1" dirty="0" err="1"/>
              <a:t>Machackova</a:t>
            </a:r>
            <a:r>
              <a:rPr lang="cs-CZ" sz="2000" b="1" dirty="0"/>
              <a:t>, Nikol Kvardova, Anna Literová, Tereza Halova, Petr </a:t>
            </a:r>
            <a:r>
              <a:rPr lang="cs-CZ" sz="2000" b="1" dirty="0" err="1"/>
              <a:t>Palíšek</a:t>
            </a:r>
            <a:r>
              <a:rPr lang="cs-CZ" sz="2000" b="1" dirty="0"/>
              <a:t>, Michal Mužík</a:t>
            </a:r>
          </a:p>
          <a:p>
            <a:r>
              <a:rPr lang="en-US" sz="2000" dirty="0"/>
              <a:t>Interdisciplinary Research Team on Internet and Society</a:t>
            </a:r>
            <a:endParaRPr lang="cs-CZ" sz="2000" b="1" dirty="0"/>
          </a:p>
          <a:p>
            <a:r>
              <a:rPr lang="en-US" sz="2000" dirty="0"/>
              <a:t>Masaryk University | Faculty of Social Studies |</a:t>
            </a:r>
            <a:r>
              <a:rPr lang="cs-CZ" sz="2000" dirty="0"/>
              <a:t> Brno</a:t>
            </a:r>
            <a:r>
              <a:rPr lang="en-US" sz="2000" dirty="0"/>
              <a:t> |</a:t>
            </a:r>
            <a:r>
              <a:rPr lang="cs-CZ" sz="2000" dirty="0"/>
              <a:t> </a:t>
            </a:r>
            <a:r>
              <a:rPr lang="cs-CZ" sz="2000" dirty="0" err="1"/>
              <a:t>Czechia</a:t>
            </a:r>
            <a:br>
              <a:rPr lang="en-US" sz="2000" dirty="0"/>
            </a:br>
            <a:r>
              <a:rPr lang="en-US" sz="1400" dirty="0"/>
              <a:t>E: </a:t>
            </a:r>
            <a:r>
              <a:rPr lang="en-US" sz="1400" dirty="0">
                <a:hlinkClick r:id="rId2"/>
              </a:rPr>
              <a:t>hmachack@fss.muni.cz</a:t>
            </a:r>
            <a:r>
              <a:rPr lang="en-US" sz="1400" dirty="0"/>
              <a:t> | W: </a:t>
            </a:r>
            <a:r>
              <a:rPr lang="en-US" sz="1400" dirty="0">
                <a:hlinkClick r:id="rId3"/>
              </a:rPr>
              <a:t>irtis.muni.cz/</a:t>
            </a:r>
            <a:br>
              <a:rPr lang="en-US" sz="2000" dirty="0"/>
            </a:br>
            <a:endParaRPr lang="en-US" sz="2000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E0DD7C87-5811-45AB-BE3A-52C0B5B13A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3824" y="169644"/>
            <a:ext cx="5706278" cy="980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2183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C6B656B-7386-4479-B571-40CB2DC3C8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10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BDE09E-DD3B-46CB-8262-ADF44F442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Method</a:t>
            </a:r>
            <a:r>
              <a:rPr lang="cs-CZ" dirty="0"/>
              <a:t> – online </a:t>
            </a:r>
            <a:r>
              <a:rPr lang="cs-CZ" dirty="0" err="1"/>
              <a:t>survey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8D9E3BB-EF9D-4470-BDB1-2417A08D7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Czech adult population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,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a</a:t>
            </a:r>
            <a:r>
              <a:rPr lang="cs-CZ" sz="1800" dirty="0" err="1">
                <a:solidFill>
                  <a:srgbClr val="000000"/>
                </a:solidFill>
                <a:latin typeface="Cambria" panose="02040503050406030204" pitchFamily="18" charset="0"/>
              </a:rPr>
              <a:t>ge</a:t>
            </a:r>
            <a:r>
              <a:rPr lang="cs-CZ" sz="1800" dirty="0">
                <a:solidFill>
                  <a:srgbClr val="000000"/>
                </a:solidFill>
                <a:latin typeface="Cambria" panose="02040503050406030204" pitchFamily="18" charset="0"/>
              </a:rPr>
              <a:t> 18-54,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N = 1,971</a:t>
            </a:r>
            <a:endParaRPr lang="cs-CZ" sz="1800" b="0" i="0" u="none" strike="noStrike" dirty="0">
              <a:solidFill>
                <a:srgbClr val="000000"/>
              </a:solidFill>
              <a:effectLst/>
              <a:latin typeface="Cambria" panose="02040503050406030204" pitchFamily="18" charset="0"/>
            </a:endParaRPr>
          </a:p>
          <a:p>
            <a:r>
              <a:rPr lang="cs-CZ" sz="1800" dirty="0" err="1">
                <a:solidFill>
                  <a:srgbClr val="000000"/>
                </a:solidFill>
                <a:latin typeface="Cambria" panose="02040503050406030204" pitchFamily="18" charset="0"/>
              </a:rPr>
              <a:t>Survey</a:t>
            </a:r>
            <a:r>
              <a:rPr lang="cs-CZ" sz="1800" dirty="0">
                <a:solidFill>
                  <a:srgbClr val="000000"/>
                </a:solidFill>
                <a:latin typeface="Cambria" panose="02040503050406030204" pitchFamily="18" charset="0"/>
              </a:rPr>
              <a:t> via </a:t>
            </a:r>
            <a:r>
              <a:rPr lang="cs-CZ" sz="1800" dirty="0" err="1">
                <a:solidFill>
                  <a:srgbClr val="000000"/>
                </a:solidFill>
                <a:latin typeface="Cambria" panose="02040503050406030204" pitchFamily="18" charset="0"/>
              </a:rPr>
              <a:t>agency</a:t>
            </a:r>
            <a:r>
              <a:rPr lang="cs-CZ" sz="1800" dirty="0">
                <a:solidFill>
                  <a:srgbClr val="000000"/>
                </a:solidFill>
                <a:latin typeface="Cambria" panose="02040503050406030204" pitchFamily="18" charset="0"/>
              </a:rPr>
              <a:t> – online panel(</a:t>
            </a:r>
            <a:r>
              <a:rPr lang="cs-CZ" sz="1800" dirty="0" err="1">
                <a:solidFill>
                  <a:srgbClr val="000000"/>
                </a:solidFill>
                <a:latin typeface="Cambria" panose="02040503050406030204" pitchFamily="18" charset="0"/>
              </a:rPr>
              <a:t>ists</a:t>
            </a:r>
            <a:r>
              <a:rPr lang="cs-CZ" sz="1800" dirty="0">
                <a:solidFill>
                  <a:srgbClr val="000000"/>
                </a:solidFill>
                <a:latin typeface="Cambria" panose="02040503050406030204" pitchFamily="18" charset="0"/>
              </a:rPr>
              <a:t>)!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2399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BC9F558-2FE5-42AD-BEFD-052649E0D6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2B68F3D-791F-4743-82F7-A704F69B4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proposed</a:t>
            </a:r>
            <a:r>
              <a:rPr lang="cs-CZ" dirty="0"/>
              <a:t> model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62CD7517-5D78-42D5-B37A-4AAF0B61CF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073" y="1305800"/>
            <a:ext cx="11830426" cy="4690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977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B3E811-932F-4BF7-AAC2-7BFB70CA14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12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445C0DE-432F-41FB-98EA-5848DE118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Results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wave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7239315-074D-4E8C-A5B1-B16D567B6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Changes</a:t>
            </a:r>
            <a:r>
              <a:rPr lang="cs-CZ" dirty="0"/>
              <a:t> in </a:t>
            </a:r>
            <a:r>
              <a:rPr lang="cs-CZ" dirty="0" err="1"/>
              <a:t>dimensionality</a:t>
            </a:r>
            <a:r>
              <a:rPr lang="cs-CZ" dirty="0"/>
              <a:t> </a:t>
            </a:r>
            <a:r>
              <a:rPr lang="cs-CZ" dirty="0" err="1"/>
              <a:t>structure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Problematic</a:t>
            </a:r>
            <a:r>
              <a:rPr lang="cs-CZ" dirty="0"/>
              <a:t> formative </a:t>
            </a:r>
            <a:r>
              <a:rPr lang="cs-CZ" dirty="0" err="1"/>
              <a:t>items</a:t>
            </a:r>
            <a:r>
              <a:rPr lang="cs-CZ" dirty="0"/>
              <a:t> (</a:t>
            </a:r>
            <a:r>
              <a:rPr lang="cs-CZ" dirty="0" err="1"/>
              <a:t>i.e</a:t>
            </a:r>
            <a:r>
              <a:rPr lang="cs-CZ" dirty="0"/>
              <a:t>., </a:t>
            </a:r>
            <a:r>
              <a:rPr lang="cs-CZ" dirty="0" err="1"/>
              <a:t>having</a:t>
            </a:r>
            <a:r>
              <a:rPr lang="cs-CZ" dirty="0"/>
              <a:t> non-</a:t>
            </a:r>
            <a:r>
              <a:rPr lang="cs-CZ" dirty="0" err="1"/>
              <a:t>significant</a:t>
            </a:r>
            <a:r>
              <a:rPr lang="cs-CZ" dirty="0"/>
              <a:t> </a:t>
            </a:r>
            <a:r>
              <a:rPr lang="cs-CZ" dirty="0" err="1"/>
              <a:t>weights</a:t>
            </a:r>
            <a:r>
              <a:rPr lang="cs-CZ" dirty="0"/>
              <a:t> and </a:t>
            </a:r>
            <a:r>
              <a:rPr lang="cs-CZ" dirty="0" err="1"/>
              <a:t>high</a:t>
            </a:r>
            <a:r>
              <a:rPr lang="cs-CZ" dirty="0"/>
              <a:t> inter-</a:t>
            </a:r>
            <a:r>
              <a:rPr lang="cs-CZ" dirty="0" err="1"/>
              <a:t>item</a:t>
            </a:r>
            <a:r>
              <a:rPr lang="cs-CZ" dirty="0"/>
              <a:t> </a:t>
            </a:r>
            <a:r>
              <a:rPr lang="cs-CZ" dirty="0" err="1"/>
              <a:t>correlations</a:t>
            </a:r>
            <a:r>
              <a:rPr lang="cs-CZ" dirty="0"/>
              <a:t>) </a:t>
            </a:r>
            <a:r>
              <a:rPr lang="cs-CZ" dirty="0" err="1"/>
              <a:t>were</a:t>
            </a:r>
            <a:r>
              <a:rPr lang="cs-CZ" dirty="0"/>
              <a:t> </a:t>
            </a:r>
            <a:r>
              <a:rPr lang="cs-CZ" dirty="0" err="1"/>
              <a:t>mostly</a:t>
            </a:r>
            <a:r>
              <a:rPr lang="cs-CZ" dirty="0"/>
              <a:t> </a:t>
            </a:r>
            <a:r>
              <a:rPr lang="cs-CZ" dirty="0" err="1"/>
              <a:t>reformulated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future</a:t>
            </a:r>
            <a:r>
              <a:rPr lang="cs-CZ" dirty="0"/>
              <a:t> data </a:t>
            </a:r>
            <a:r>
              <a:rPr lang="cs-CZ" dirty="0" err="1"/>
              <a:t>collections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Currently</a:t>
            </a:r>
            <a:r>
              <a:rPr lang="cs-CZ" dirty="0"/>
              <a:t> </a:t>
            </a:r>
            <a:r>
              <a:rPr lang="cs-CZ" dirty="0" err="1"/>
              <a:t>still</a:t>
            </a:r>
            <a:r>
              <a:rPr lang="cs-CZ" dirty="0"/>
              <a:t> testing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mixed</a:t>
            </a:r>
            <a:r>
              <a:rPr lang="cs-CZ" dirty="0"/>
              <a:t> (MIMIC) model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35985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28478E5-468F-4E91-BB2E-E6717C9D0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3740" y="1008985"/>
            <a:ext cx="4339017" cy="442878"/>
          </a:xfrm>
        </p:spPr>
        <p:txBody>
          <a:bodyPr/>
          <a:lstStyle/>
          <a:p>
            <a:r>
              <a:rPr lang="cs-CZ" dirty="0" err="1"/>
              <a:t>Thank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!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458F346-E33B-4FCD-AA3D-366522802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>
              <a:hlinkClick r:id="" action="ppaction://noaction"/>
            </a:endParaRPr>
          </a:p>
          <a:p>
            <a:endParaRPr lang="cs-CZ" dirty="0">
              <a:hlinkClick r:id="" action="ppaction://noaction"/>
            </a:endParaRPr>
          </a:p>
          <a:p>
            <a:endParaRPr lang="cs-CZ" dirty="0">
              <a:hlinkClick r:id="" action="ppaction://noaction"/>
            </a:endParaRPr>
          </a:p>
          <a:p>
            <a:pPr marL="72000" indent="0">
              <a:buNone/>
            </a:pPr>
            <a:endParaRPr lang="cs-CZ" dirty="0">
              <a:hlinkClick r:id="" action="ppaction://noaction"/>
            </a:endParaRPr>
          </a:p>
          <a:p>
            <a:endParaRPr lang="cs-CZ" dirty="0">
              <a:hlinkClick r:id="" action="ppaction://noaction"/>
            </a:endParaRPr>
          </a:p>
          <a:p>
            <a:pPr marL="72000" indent="0">
              <a:buNone/>
            </a:pPr>
            <a:r>
              <a:rPr lang="cs-CZ" dirty="0">
                <a:hlinkClick r:id="" action="ppaction://noaction"/>
              </a:rPr>
              <a:t>Irtis.muni.cz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2B0E0D74-8487-4F16-A3FA-CAD0C9512F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265" y="5981304"/>
            <a:ext cx="3441646" cy="591241"/>
          </a:xfrm>
          <a:prstGeom prst="rect">
            <a:avLst/>
          </a:prstGeom>
        </p:spPr>
      </p:pic>
      <p:pic>
        <p:nvPicPr>
          <p:cNvPr id="7" name="Picture 2" descr="https://lh3.googleusercontent.com/TLeTwSbHewu6wuoPxms9hs9L87UObJZQkebsYUOvuANVDVmusdNQphJC3gFrQFQKyB46eCFvjtheAgbBp19YGNHfWGFkO656jtJ3YV4Y-nNjEyeg6xjgOXSlsYoQC9w5ygMhCzBI3LIUxMGHvUU6qDfUVGFXZbQCC304tZwbwOMS6VF0uvhbYBwA5Md0">
            <a:extLst>
              <a:ext uri="{FF2B5EF4-FFF2-40B4-BE49-F238E27FC236}">
                <a16:creationId xmlns:a16="http://schemas.microsoft.com/office/drawing/2014/main" id="{E7A790B2-6A20-4423-99D3-6019A48304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1740" y="1885316"/>
            <a:ext cx="3441646" cy="3441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35866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55204DD-1819-4551-98DB-774EE34C8B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14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4C9D613-2068-4C79-AE65-46563E929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Proposed</a:t>
            </a:r>
            <a:r>
              <a:rPr lang="cs-CZ" dirty="0"/>
              <a:t> model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5E7BA89-7F5D-42A8-87F3-F9A0E17EE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 </a:t>
            </a:r>
            <a:r>
              <a:rPr lang="cs-CZ" dirty="0"/>
              <a:t> as </a:t>
            </a:r>
            <a:r>
              <a:rPr lang="en-US" dirty="0"/>
              <a:t>hierarchically organized construct </a:t>
            </a:r>
            <a:endParaRPr lang="cs-CZ" dirty="0"/>
          </a:p>
          <a:p>
            <a:r>
              <a:rPr lang="cs-CZ" dirty="0"/>
              <a:t>C</a:t>
            </a:r>
            <a:r>
              <a:rPr lang="en-US" dirty="0" err="1"/>
              <a:t>ombines</a:t>
            </a:r>
            <a:r>
              <a:rPr lang="en-US" dirty="0"/>
              <a:t> reflective and formative approaches to latent variable modeling</a:t>
            </a:r>
            <a:endParaRPr lang="cs-CZ" dirty="0"/>
          </a:p>
          <a:p>
            <a:pPr lvl="1"/>
            <a:r>
              <a:rPr lang="cs-CZ" dirty="0" err="1"/>
              <a:t>Reflective</a:t>
            </a:r>
            <a:r>
              <a:rPr lang="cs-CZ" dirty="0"/>
              <a:t> </a:t>
            </a:r>
            <a:r>
              <a:rPr lang="cs-CZ" dirty="0" err="1"/>
              <a:t>subdimensions</a:t>
            </a:r>
            <a:r>
              <a:rPr lang="cs-CZ" dirty="0"/>
              <a:t> - </a:t>
            </a:r>
            <a:r>
              <a:rPr lang="en-US" dirty="0"/>
              <a:t>causally active entities whose inter-individual variance translates probabilistically to the inter-individual variance in item responses</a:t>
            </a:r>
            <a:endParaRPr lang="cs-CZ" dirty="0"/>
          </a:p>
          <a:p>
            <a:pPr lvl="1"/>
            <a:r>
              <a:rPr lang="cs-CZ" dirty="0"/>
              <a:t>Formative </a:t>
            </a:r>
            <a:r>
              <a:rPr lang="cs-CZ" dirty="0" err="1"/>
              <a:t>subdimensions</a:t>
            </a:r>
            <a:r>
              <a:rPr lang="cs-CZ" dirty="0"/>
              <a:t> - </a:t>
            </a:r>
            <a:r>
              <a:rPr lang="en-US" dirty="0"/>
              <a:t>causally passive</a:t>
            </a:r>
            <a:r>
              <a:rPr lang="cs-CZ" dirty="0"/>
              <a:t>, </a:t>
            </a:r>
            <a:r>
              <a:rPr lang="en-US" dirty="0"/>
              <a:t>the weighted product of its indicators with an associated residual term</a:t>
            </a:r>
            <a:endParaRPr lang="cs-CZ" dirty="0"/>
          </a:p>
          <a:p>
            <a:pPr lvl="1"/>
            <a:r>
              <a:rPr lang="cs-CZ" dirty="0" err="1"/>
              <a:t>Mixed</a:t>
            </a:r>
            <a:r>
              <a:rPr lang="cs-CZ" dirty="0"/>
              <a:t> </a:t>
            </a:r>
            <a:r>
              <a:rPr lang="cs-CZ" dirty="0" err="1"/>
              <a:t>dimensions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1423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9BB8B20-9FD5-4FA9-A1A9-70EF14BEC4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940DADB-F150-4CFD-9C37-66535211C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Why</a:t>
            </a:r>
            <a:r>
              <a:rPr lang="cs-CZ" dirty="0"/>
              <a:t> online anonymity?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49D8B03-5C40-4FB9-9438-7738457875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Anonymity - </a:t>
            </a:r>
            <a:r>
              <a:rPr lang="cs-CZ" b="1" dirty="0" err="1"/>
              <a:t>common</a:t>
            </a:r>
            <a:r>
              <a:rPr lang="cs-CZ" b="1" dirty="0"/>
              <a:t> </a:t>
            </a:r>
            <a:r>
              <a:rPr lang="cs-CZ" b="1" dirty="0" err="1"/>
              <a:t>explanation</a:t>
            </a:r>
            <a:r>
              <a:rPr lang="cs-CZ" b="1" dirty="0"/>
              <a:t> </a:t>
            </a:r>
            <a:r>
              <a:rPr lang="cs-CZ" b="1" dirty="0" err="1"/>
              <a:t>for</a:t>
            </a:r>
            <a:r>
              <a:rPr lang="cs-CZ" b="1" dirty="0"/>
              <a:t> (online) </a:t>
            </a:r>
            <a:r>
              <a:rPr lang="cs-CZ" b="1" dirty="0" err="1"/>
              <a:t>behavior</a:t>
            </a:r>
            <a:endParaRPr lang="cs-CZ" b="1" dirty="0"/>
          </a:p>
          <a:p>
            <a:endParaRPr lang="cs-CZ" dirty="0"/>
          </a:p>
          <a:p>
            <a:r>
              <a:rPr lang="cs-CZ" dirty="0"/>
              <a:t>But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6072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9BB8B20-9FD5-4FA9-A1A9-70EF14BEC4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940DADB-F150-4CFD-9C37-66535211C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are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problems</a:t>
            </a:r>
            <a:r>
              <a:rPr lang="cs-CZ" dirty="0"/>
              <a:t>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49D8B03-5C40-4FB9-9438-7738457875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1800" b="1" dirty="0" err="1"/>
              <a:t>Conceptually</a:t>
            </a:r>
            <a:r>
              <a:rPr lang="cs-CZ" sz="1800" dirty="0"/>
              <a:t>: </a:t>
            </a:r>
            <a:r>
              <a:rPr lang="cs-CZ" sz="1800" dirty="0" err="1"/>
              <a:t>vague</a:t>
            </a:r>
            <a:r>
              <a:rPr lang="cs-CZ" sz="1800" dirty="0"/>
              <a:t>, </a:t>
            </a:r>
            <a:r>
              <a:rPr lang="cs-CZ" sz="1800" dirty="0" err="1"/>
              <a:t>brief</a:t>
            </a:r>
            <a:r>
              <a:rPr lang="cs-CZ" sz="1800" dirty="0"/>
              <a:t>, </a:t>
            </a:r>
            <a:r>
              <a:rPr lang="cs-CZ" sz="1800" dirty="0" err="1"/>
              <a:t>or</a:t>
            </a:r>
            <a:r>
              <a:rPr lang="cs-CZ" sz="1800" dirty="0"/>
              <a:t> no </a:t>
            </a:r>
            <a:r>
              <a:rPr lang="cs-CZ" sz="1800" dirty="0" err="1"/>
              <a:t>definitions</a:t>
            </a:r>
            <a:endParaRPr lang="cs-CZ" sz="1800" dirty="0"/>
          </a:p>
          <a:p>
            <a:pPr marL="72000" indent="0">
              <a:buNone/>
            </a:pPr>
            <a:r>
              <a:rPr lang="cs-CZ" sz="1800" b="1" dirty="0" err="1"/>
              <a:t>Methodologically</a:t>
            </a:r>
            <a:r>
              <a:rPr lang="cs-CZ" sz="1800" dirty="0"/>
              <a:t>: </a:t>
            </a:r>
          </a:p>
          <a:p>
            <a:r>
              <a:rPr lang="cs-CZ" sz="1800" dirty="0"/>
              <a:t>very </a:t>
            </a:r>
            <a:r>
              <a:rPr lang="cs-CZ" sz="1800" dirty="0" err="1"/>
              <a:t>vague</a:t>
            </a:r>
            <a:r>
              <a:rPr lang="cs-CZ" sz="1800" dirty="0"/>
              <a:t> („are </a:t>
            </a:r>
            <a:r>
              <a:rPr lang="cs-CZ" sz="1800" dirty="0" err="1"/>
              <a:t>you</a:t>
            </a:r>
            <a:r>
              <a:rPr lang="cs-CZ" sz="1800" dirty="0"/>
              <a:t> feeling </a:t>
            </a:r>
            <a:r>
              <a:rPr lang="cs-CZ" sz="1800" dirty="0" err="1"/>
              <a:t>anonymous</a:t>
            </a:r>
            <a:r>
              <a:rPr lang="cs-CZ" sz="1800" dirty="0"/>
              <a:t>?“) </a:t>
            </a:r>
          </a:p>
          <a:p>
            <a:r>
              <a:rPr lang="cs-CZ" sz="1800" dirty="0" err="1"/>
              <a:t>reductive</a:t>
            </a:r>
            <a:r>
              <a:rPr lang="cs-CZ" sz="1800" dirty="0"/>
              <a:t> - </a:t>
            </a:r>
            <a:r>
              <a:rPr lang="cs-CZ" sz="1800" dirty="0" err="1"/>
              <a:t>capturing</a:t>
            </a:r>
            <a:r>
              <a:rPr lang="cs-CZ" sz="1800" dirty="0"/>
              <a:t> just single </a:t>
            </a:r>
            <a:r>
              <a:rPr lang="cs-CZ" sz="1800" dirty="0" err="1"/>
              <a:t>aspect</a:t>
            </a:r>
            <a:r>
              <a:rPr lang="cs-CZ" sz="1800" dirty="0"/>
              <a:t> - (</a:t>
            </a:r>
            <a:r>
              <a:rPr lang="cs-CZ" sz="1800" dirty="0" err="1"/>
              <a:t>e.g</a:t>
            </a:r>
            <a:r>
              <a:rPr lang="cs-CZ" sz="1800" dirty="0"/>
              <a:t>., </a:t>
            </a:r>
            <a:r>
              <a:rPr lang="cs-CZ" sz="1800" dirty="0" err="1"/>
              <a:t>invisibility</a:t>
            </a:r>
            <a:r>
              <a:rPr lang="cs-CZ" sz="1800" dirty="0"/>
              <a:t>)</a:t>
            </a:r>
          </a:p>
          <a:p>
            <a:r>
              <a:rPr lang="cs-CZ" sz="1800" dirty="0" err="1"/>
              <a:t>seen</a:t>
            </a:r>
            <a:r>
              <a:rPr lang="cs-CZ" sz="1800" dirty="0"/>
              <a:t> as </a:t>
            </a:r>
            <a:r>
              <a:rPr lang="cs-CZ" sz="1800" dirty="0" err="1"/>
              <a:t>binary</a:t>
            </a:r>
            <a:r>
              <a:rPr lang="cs-CZ" sz="1800" dirty="0"/>
              <a:t> </a:t>
            </a:r>
            <a:r>
              <a:rPr lang="cs-CZ" sz="1800" dirty="0" err="1"/>
              <a:t>construct</a:t>
            </a:r>
            <a:endParaRPr lang="cs-CZ" sz="1800" dirty="0"/>
          </a:p>
          <a:p>
            <a:r>
              <a:rPr lang="cs-CZ" sz="1800" dirty="0" err="1"/>
              <a:t>often</a:t>
            </a:r>
            <a:r>
              <a:rPr lang="cs-CZ" sz="1800" dirty="0"/>
              <a:t> </a:t>
            </a:r>
            <a:r>
              <a:rPr lang="cs-CZ" sz="1800" dirty="0" err="1"/>
              <a:t>presumed</a:t>
            </a:r>
            <a:r>
              <a:rPr lang="cs-CZ" sz="1800" dirty="0"/>
              <a:t> and not </a:t>
            </a:r>
            <a:r>
              <a:rPr lang="cs-CZ" sz="1800" dirty="0" err="1"/>
              <a:t>measured</a:t>
            </a:r>
            <a:endParaRPr lang="cs-CZ" sz="1800" b="1" dirty="0"/>
          </a:p>
          <a:p>
            <a:pPr marL="72000" indent="0">
              <a:buNone/>
            </a:pPr>
            <a:r>
              <a:rPr lang="cs-CZ" sz="1800" b="1" dirty="0" err="1"/>
              <a:t>Interdisciplinary</a:t>
            </a:r>
            <a:r>
              <a:rPr lang="cs-CZ" sz="1800" dirty="0"/>
              <a:t> </a:t>
            </a:r>
            <a:r>
              <a:rPr lang="cs-CZ" sz="1800" dirty="0" err="1"/>
              <a:t>concept</a:t>
            </a:r>
            <a:r>
              <a:rPr lang="cs-CZ" sz="1800" dirty="0"/>
              <a:t> – </a:t>
            </a:r>
            <a:r>
              <a:rPr lang="cs-CZ" sz="1800" dirty="0" err="1"/>
              <a:t>large</a:t>
            </a:r>
            <a:r>
              <a:rPr lang="cs-CZ" sz="1800" dirty="0"/>
              <a:t> </a:t>
            </a:r>
            <a:r>
              <a:rPr lang="cs-CZ" sz="1800" dirty="0" err="1"/>
              <a:t>variations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usage</a:t>
            </a:r>
            <a:r>
              <a:rPr lang="cs-CZ" sz="1800" dirty="0"/>
              <a:t> and </a:t>
            </a:r>
            <a:r>
              <a:rPr lang="cs-CZ" sz="1800" dirty="0" err="1"/>
              <a:t>emphasis</a:t>
            </a:r>
            <a:endParaRPr lang="cs-CZ" sz="1800" dirty="0"/>
          </a:p>
          <a:p>
            <a:pPr marL="72000" indent="0">
              <a:buNone/>
            </a:pPr>
            <a:endParaRPr lang="cs-CZ" sz="1800" dirty="0"/>
          </a:p>
          <a:p>
            <a:pPr marL="72000" indent="0">
              <a:buNone/>
            </a:pPr>
            <a:r>
              <a:rPr lang="cs-CZ" sz="1800" b="1" dirty="0" err="1"/>
              <a:t>Psychological</a:t>
            </a:r>
            <a:r>
              <a:rPr lang="cs-CZ" sz="1800" b="1" dirty="0"/>
              <a:t> </a:t>
            </a:r>
            <a:r>
              <a:rPr lang="cs-CZ" sz="1800" b="1" dirty="0" err="1"/>
              <a:t>research</a:t>
            </a:r>
            <a:r>
              <a:rPr lang="cs-CZ" sz="1800" b="1" dirty="0"/>
              <a:t> </a:t>
            </a:r>
            <a:r>
              <a:rPr lang="cs-CZ" sz="1800" dirty="0"/>
              <a:t>– </a:t>
            </a:r>
            <a:r>
              <a:rPr lang="cs-CZ" sz="1800" dirty="0" err="1"/>
              <a:t>importance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cs-CZ" sz="1800" dirty="0" err="1"/>
              <a:t>perception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265374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1CAE9BD-C1BE-4790-A137-16322C6B19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4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6B0D34E-6863-4908-BFAF-0FF3B725A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Our</a:t>
            </a:r>
            <a:r>
              <a:rPr lang="cs-CZ" dirty="0"/>
              <a:t> </a:t>
            </a:r>
            <a:r>
              <a:rPr lang="cs-CZ" dirty="0" err="1"/>
              <a:t>key</a:t>
            </a:r>
            <a:r>
              <a:rPr lang="cs-CZ" dirty="0"/>
              <a:t> </a:t>
            </a:r>
            <a:r>
              <a:rPr lang="cs-CZ" dirty="0" err="1"/>
              <a:t>propositions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BB5DBE9-1DB8-4631-A85B-0F48F24F1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Anonymity online as </a:t>
            </a:r>
            <a:r>
              <a:rPr lang="cs-CZ" b="1" dirty="0" err="1"/>
              <a:t>perception</a:t>
            </a:r>
            <a:endParaRPr lang="cs-CZ" b="1" dirty="0"/>
          </a:p>
          <a:p>
            <a:r>
              <a:rPr lang="cs-CZ" b="1" dirty="0" err="1"/>
              <a:t>Percieved</a:t>
            </a:r>
            <a:r>
              <a:rPr lang="cs-CZ" b="1" dirty="0"/>
              <a:t> anonymity </a:t>
            </a:r>
            <a:r>
              <a:rPr lang="cs-CZ" b="1" dirty="0" err="1"/>
              <a:t>is</a:t>
            </a:r>
            <a:r>
              <a:rPr lang="cs-CZ" b="1" dirty="0"/>
              <a:t> </a:t>
            </a:r>
            <a:r>
              <a:rPr lang="cs-CZ" b="1" dirty="0" err="1"/>
              <a:t>multidimensional</a:t>
            </a:r>
            <a:endParaRPr lang="cs-CZ" b="1" dirty="0"/>
          </a:p>
          <a:p>
            <a:r>
              <a:rPr lang="cs-CZ" b="1" dirty="0" err="1"/>
              <a:t>Perceived</a:t>
            </a:r>
            <a:r>
              <a:rPr lang="cs-CZ" b="1" dirty="0"/>
              <a:t> anonymity </a:t>
            </a:r>
            <a:r>
              <a:rPr lang="cs-CZ" b="1" dirty="0" err="1"/>
              <a:t>is</a:t>
            </a:r>
            <a:r>
              <a:rPr lang="cs-CZ" b="1" dirty="0"/>
              <a:t> not </a:t>
            </a:r>
            <a:r>
              <a:rPr lang="cs-CZ" b="1" dirty="0" err="1"/>
              <a:t>binary</a:t>
            </a:r>
            <a:endParaRPr lang="cs-CZ" b="1" dirty="0"/>
          </a:p>
          <a:p>
            <a:r>
              <a:rPr lang="cs-CZ" i="1" dirty="0" err="1"/>
              <a:t>Perceived</a:t>
            </a:r>
            <a:r>
              <a:rPr lang="cs-CZ" i="1" dirty="0"/>
              <a:t> anonymity </a:t>
            </a:r>
            <a:r>
              <a:rPr lang="cs-CZ" i="1" dirty="0" err="1"/>
              <a:t>is</a:t>
            </a:r>
            <a:r>
              <a:rPr lang="cs-CZ" i="1" dirty="0"/>
              <a:t> </a:t>
            </a:r>
            <a:r>
              <a:rPr lang="cs-CZ" i="1" dirty="0" err="1"/>
              <a:t>affected</a:t>
            </a:r>
            <a:r>
              <a:rPr lang="cs-CZ" i="1" dirty="0"/>
              <a:t> by </a:t>
            </a:r>
            <a:r>
              <a:rPr lang="cs-CZ" i="1" dirty="0" err="1"/>
              <a:t>individual</a:t>
            </a:r>
            <a:r>
              <a:rPr lang="cs-CZ" i="1" dirty="0"/>
              <a:t>, </a:t>
            </a:r>
            <a:r>
              <a:rPr lang="cs-CZ" i="1" dirty="0" err="1"/>
              <a:t>social</a:t>
            </a:r>
            <a:r>
              <a:rPr lang="cs-CZ" i="1" dirty="0"/>
              <a:t>, and </a:t>
            </a:r>
            <a:r>
              <a:rPr lang="cs-CZ" i="1" dirty="0" err="1"/>
              <a:t>contextual</a:t>
            </a:r>
            <a:r>
              <a:rPr lang="cs-CZ" i="1" dirty="0"/>
              <a:t> – and </a:t>
            </a:r>
            <a:r>
              <a:rPr lang="cs-CZ" i="1" dirty="0" err="1"/>
              <a:t>digitally-contextual</a:t>
            </a:r>
            <a:r>
              <a:rPr lang="cs-CZ" i="1" dirty="0"/>
              <a:t> – </a:t>
            </a:r>
            <a:r>
              <a:rPr lang="cs-CZ" i="1" dirty="0" err="1"/>
              <a:t>factors</a:t>
            </a:r>
            <a:endParaRPr lang="cs-CZ" i="1" dirty="0"/>
          </a:p>
          <a:p>
            <a:r>
              <a:rPr lang="cs-CZ" i="1" dirty="0" err="1"/>
              <a:t>Perceived</a:t>
            </a:r>
            <a:r>
              <a:rPr lang="cs-CZ" i="1" dirty="0"/>
              <a:t> anonymity </a:t>
            </a:r>
            <a:r>
              <a:rPr lang="cs-CZ" i="1" dirty="0" err="1"/>
              <a:t>changes</a:t>
            </a:r>
            <a:r>
              <a:rPr lang="cs-CZ" i="1" dirty="0"/>
              <a:t> in </a:t>
            </a:r>
            <a:r>
              <a:rPr lang="cs-CZ" i="1" dirty="0" err="1"/>
              <a:t>time</a:t>
            </a:r>
            <a:endParaRPr lang="cs-CZ" i="1" dirty="0"/>
          </a:p>
          <a:p>
            <a:endParaRPr lang="cs-CZ" i="1" dirty="0"/>
          </a:p>
          <a:p>
            <a:r>
              <a:rPr lang="cs-CZ" b="1" dirty="0" err="1"/>
              <a:t>Aim</a:t>
            </a:r>
            <a:r>
              <a:rPr lang="cs-CZ" b="1" dirty="0"/>
              <a:t>: </a:t>
            </a:r>
            <a:r>
              <a:rPr lang="cs-CZ" b="1" dirty="0" err="1"/>
              <a:t>new</a:t>
            </a:r>
            <a:r>
              <a:rPr lang="cs-CZ" b="1" dirty="0"/>
              <a:t> </a:t>
            </a:r>
            <a:r>
              <a:rPr lang="cs-CZ" b="1" dirty="0" err="1"/>
              <a:t>multidimensional</a:t>
            </a:r>
            <a:r>
              <a:rPr lang="cs-CZ" b="1" dirty="0"/>
              <a:t> model + </a:t>
            </a:r>
            <a:r>
              <a:rPr lang="cs-CZ" b="1" dirty="0" err="1"/>
              <a:t>new</a:t>
            </a:r>
            <a:r>
              <a:rPr lang="cs-CZ" b="1" dirty="0"/>
              <a:t> </a:t>
            </a:r>
            <a:r>
              <a:rPr lang="cs-CZ" b="1" dirty="0" err="1"/>
              <a:t>scale</a:t>
            </a:r>
            <a:endParaRPr lang="cs-CZ" b="1" dirty="0"/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2063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0CEC60A-492F-4422-9924-9F6A199365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5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4EF4A54-6F99-4969-8E7E-B7694BCD8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process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15515E0-75EE-4B07-A496-2E553BD3ED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Literature</a:t>
            </a:r>
            <a:r>
              <a:rPr lang="cs-CZ" dirty="0"/>
              <a:t> </a:t>
            </a:r>
            <a:r>
              <a:rPr lang="cs-CZ" dirty="0" err="1"/>
              <a:t>review</a:t>
            </a:r>
            <a:endParaRPr lang="cs-CZ" dirty="0"/>
          </a:p>
          <a:p>
            <a:r>
              <a:rPr lang="cs-CZ" dirty="0" err="1"/>
              <a:t>Scoping</a:t>
            </a:r>
            <a:r>
              <a:rPr lang="cs-CZ" dirty="0"/>
              <a:t> </a:t>
            </a:r>
            <a:r>
              <a:rPr lang="cs-CZ" dirty="0" err="1"/>
              <a:t>review</a:t>
            </a:r>
            <a:r>
              <a:rPr lang="cs-CZ" dirty="0"/>
              <a:t> – </a:t>
            </a:r>
            <a:r>
              <a:rPr lang="cs-CZ" dirty="0" err="1"/>
              <a:t>focus</a:t>
            </a:r>
            <a:r>
              <a:rPr lang="cs-CZ" dirty="0"/>
              <a:t> on </a:t>
            </a:r>
            <a:r>
              <a:rPr lang="cs-CZ" dirty="0" err="1"/>
              <a:t>how</a:t>
            </a:r>
            <a:r>
              <a:rPr lang="cs-CZ" dirty="0"/>
              <a:t> anonymity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captured</a:t>
            </a:r>
            <a:r>
              <a:rPr lang="cs-CZ" dirty="0"/>
              <a:t> in SSH</a:t>
            </a:r>
          </a:p>
          <a:p>
            <a:r>
              <a:rPr lang="cs-CZ" dirty="0" err="1"/>
              <a:t>Qualitative</a:t>
            </a:r>
            <a:r>
              <a:rPr lang="cs-CZ" dirty="0"/>
              <a:t> </a:t>
            </a:r>
            <a:r>
              <a:rPr lang="cs-CZ" dirty="0" err="1"/>
              <a:t>inquiry</a:t>
            </a:r>
            <a:r>
              <a:rPr lang="cs-CZ" dirty="0"/>
              <a:t> (</a:t>
            </a:r>
            <a:r>
              <a:rPr lang="cs-CZ" dirty="0" err="1"/>
              <a:t>focus</a:t>
            </a:r>
            <a:r>
              <a:rPr lang="cs-CZ" dirty="0"/>
              <a:t> </a:t>
            </a:r>
            <a:r>
              <a:rPr lang="cs-CZ" dirty="0" err="1"/>
              <a:t>groups</a:t>
            </a:r>
            <a:r>
              <a:rPr lang="cs-CZ" dirty="0"/>
              <a:t>)</a:t>
            </a:r>
          </a:p>
          <a:p>
            <a:r>
              <a:rPr lang="cs-CZ" dirty="0"/>
              <a:t>Online </a:t>
            </a:r>
            <a:r>
              <a:rPr lang="cs-CZ" dirty="0" err="1"/>
              <a:t>survey</a:t>
            </a:r>
            <a:r>
              <a:rPr lang="cs-CZ" dirty="0"/>
              <a:t> testing </a:t>
            </a:r>
            <a:r>
              <a:rPr lang="cs-CZ" dirty="0" err="1"/>
              <a:t>proposed</a:t>
            </a:r>
            <a:r>
              <a:rPr lang="cs-CZ" dirty="0"/>
              <a:t> </a:t>
            </a:r>
            <a:r>
              <a:rPr lang="cs-CZ" dirty="0" err="1"/>
              <a:t>scale</a:t>
            </a:r>
            <a:r>
              <a:rPr lang="cs-CZ" dirty="0"/>
              <a:t> and </a:t>
            </a:r>
            <a:r>
              <a:rPr lang="cs-CZ" dirty="0" err="1"/>
              <a:t>dimensions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7584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1CAE9BD-C1BE-4790-A137-16322C6B19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6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6B0D34E-6863-4908-BFAF-0FF3B725A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Distinction</a:t>
            </a:r>
            <a:r>
              <a:rPr lang="cs-CZ" dirty="0"/>
              <a:t> and </a:t>
            </a:r>
            <a:r>
              <a:rPr lang="cs-CZ" dirty="0" err="1"/>
              <a:t>specification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perceived</a:t>
            </a:r>
            <a:r>
              <a:rPr lang="cs-CZ" dirty="0"/>
              <a:t> online anonymity </a:t>
            </a:r>
            <a:r>
              <a:rPr lang="cs-CZ" dirty="0" err="1"/>
              <a:t>from</a:t>
            </a:r>
            <a:r>
              <a:rPr lang="cs-CZ" dirty="0"/>
              <a:t>…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BB5DBE9-1DB8-4631-A85B-0F48F24F1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its</a:t>
            </a:r>
            <a:r>
              <a:rPr lang="cs-CZ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‘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predictors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cs-CZ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- 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e.g., the technical aspects, such as used platform</a:t>
            </a:r>
            <a:endParaRPr lang="cs-CZ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cs-CZ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cs-CZ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its</a:t>
            </a:r>
            <a:r>
              <a:rPr lang="cs-CZ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‘ </a:t>
            </a:r>
            <a:r>
              <a:rPr lang="en-US" sz="2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consequences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cs-CZ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- 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e.g., accountability for aggressive behavior</a:t>
            </a:r>
            <a:r>
              <a:rPr lang="cs-CZ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cs-CZ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possible</a:t>
            </a:r>
            <a:r>
              <a:rPr lang="cs-CZ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privacy</a:t>
            </a:r>
            <a:r>
              <a:rPr lang="cs-CZ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violations</a:t>
            </a:r>
            <a:endParaRPr lang="cs-CZ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cs-CZ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related </a:t>
            </a:r>
            <a:r>
              <a:rPr lang="en-US" sz="2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constructs</a:t>
            </a:r>
            <a:r>
              <a:rPr lang="cs-CZ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– </a:t>
            </a:r>
            <a:r>
              <a:rPr lang="cs-CZ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e.g</a:t>
            </a:r>
            <a:r>
              <a:rPr lang="cs-CZ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cs-CZ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(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self</a:t>
            </a:r>
            <a:r>
              <a:rPr lang="cs-CZ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-)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disclosure</a:t>
            </a:r>
            <a:r>
              <a:rPr lang="cs-CZ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or</a:t>
            </a:r>
            <a:r>
              <a:rPr lang="cs-CZ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privacy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901941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86B73D0-4CA3-4639-9387-EEE98FC73B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7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B8F368F-0168-4E63-B98A-074BE78C6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Challenges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7E3A148-4D5F-4449-AD63-E3D7A071C5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ideal</a:t>
            </a:r>
            <a:r>
              <a:rPr lang="cs-CZ" dirty="0"/>
              <a:t> </a:t>
            </a:r>
            <a:r>
              <a:rPr lang="cs-CZ" dirty="0" err="1"/>
              <a:t>aim</a:t>
            </a:r>
            <a:r>
              <a:rPr lang="cs-CZ" dirty="0"/>
              <a:t>: </a:t>
            </a:r>
            <a:r>
              <a:rPr lang="cs-CZ" dirty="0" err="1"/>
              <a:t>capturing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subjective</a:t>
            </a:r>
            <a:r>
              <a:rPr lang="cs-CZ" dirty="0"/>
              <a:t> </a:t>
            </a:r>
            <a:r>
              <a:rPr lang="cs-CZ" dirty="0" err="1"/>
              <a:t>perception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not </a:t>
            </a:r>
            <a:r>
              <a:rPr lang="cs-CZ" dirty="0" err="1"/>
              <a:t>technical</a:t>
            </a:r>
            <a:r>
              <a:rPr lang="cs-CZ" dirty="0"/>
              <a:t> anonymity </a:t>
            </a:r>
            <a:r>
              <a:rPr lang="cs-CZ" dirty="0" err="1"/>
              <a:t>or</a:t>
            </a:r>
            <a:r>
              <a:rPr lang="cs-CZ" dirty="0"/>
              <a:t> „</a:t>
            </a:r>
            <a:r>
              <a:rPr lang="cs-CZ" dirty="0" err="1"/>
              <a:t>objective</a:t>
            </a:r>
            <a:r>
              <a:rPr lang="cs-CZ" dirty="0"/>
              <a:t>“ </a:t>
            </a:r>
            <a:r>
              <a:rPr lang="cs-CZ" dirty="0" err="1"/>
              <a:t>description</a:t>
            </a:r>
            <a:r>
              <a:rPr lang="cs-CZ" dirty="0"/>
              <a:t> (formative </a:t>
            </a:r>
            <a:r>
              <a:rPr lang="cs-CZ" dirty="0" err="1"/>
              <a:t>indicators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Full </a:t>
            </a:r>
            <a:r>
              <a:rPr lang="cs-CZ" dirty="0" err="1"/>
              <a:t>name</a:t>
            </a:r>
            <a:r>
              <a:rPr lang="cs-CZ" dirty="0"/>
              <a:t> – </a:t>
            </a:r>
            <a:r>
              <a:rPr lang="cs-CZ" b="1" dirty="0" err="1"/>
              <a:t>why</a:t>
            </a:r>
            <a:r>
              <a:rPr lang="cs-CZ" dirty="0"/>
              <a:t> </a:t>
            </a:r>
            <a:r>
              <a:rPr lang="cs-CZ" dirty="0" err="1"/>
              <a:t>does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make </a:t>
            </a:r>
            <a:r>
              <a:rPr lang="cs-CZ" dirty="0" err="1"/>
              <a:t>us</a:t>
            </a:r>
            <a:r>
              <a:rPr lang="cs-CZ" dirty="0"/>
              <a:t> </a:t>
            </a:r>
            <a:r>
              <a:rPr lang="cs-CZ" dirty="0" err="1"/>
              <a:t>unanonymous</a:t>
            </a:r>
            <a:r>
              <a:rPr lang="cs-CZ" dirty="0"/>
              <a:t>? „I </a:t>
            </a:r>
            <a:r>
              <a:rPr lang="cs-CZ" dirty="0" err="1"/>
              <a:t>would</a:t>
            </a:r>
            <a:r>
              <a:rPr lang="cs-CZ" dirty="0"/>
              <a:t> not </a:t>
            </a:r>
            <a:r>
              <a:rPr lang="cs-CZ" dirty="0" err="1"/>
              <a:t>put</a:t>
            </a:r>
            <a:r>
              <a:rPr lang="cs-CZ" dirty="0"/>
              <a:t> </a:t>
            </a:r>
            <a:r>
              <a:rPr lang="cs-CZ" dirty="0" err="1"/>
              <a:t>there</a:t>
            </a:r>
            <a:r>
              <a:rPr lang="cs-CZ" dirty="0"/>
              <a:t> my </a:t>
            </a:r>
            <a:r>
              <a:rPr lang="cs-CZ" dirty="0" err="1"/>
              <a:t>real</a:t>
            </a:r>
            <a:r>
              <a:rPr lang="cs-CZ" dirty="0"/>
              <a:t> </a:t>
            </a:r>
            <a:r>
              <a:rPr lang="cs-CZ" dirty="0" err="1"/>
              <a:t>name</a:t>
            </a:r>
            <a:r>
              <a:rPr lang="cs-CZ" dirty="0"/>
              <a:t> </a:t>
            </a:r>
            <a:r>
              <a:rPr lang="cs-CZ" dirty="0" err="1"/>
              <a:t>because</a:t>
            </a:r>
            <a:r>
              <a:rPr lang="cs-CZ" dirty="0"/>
              <a:t>…“</a:t>
            </a:r>
          </a:p>
          <a:p>
            <a:pPr lvl="1"/>
            <a:endParaRPr lang="cs-CZ" u="sng" dirty="0"/>
          </a:p>
          <a:p>
            <a:pPr lvl="1"/>
            <a:r>
              <a:rPr lang="cs-CZ" u="sng" dirty="0" err="1">
                <a:solidFill>
                  <a:srgbClr val="0000DC"/>
                </a:solidFill>
              </a:rPr>
              <a:t>How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 err="1">
                <a:solidFill>
                  <a:srgbClr val="0000DC"/>
                </a:solidFill>
              </a:rPr>
              <a:t>can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 err="1">
                <a:solidFill>
                  <a:srgbClr val="0000DC"/>
                </a:solidFill>
              </a:rPr>
              <a:t>we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 err="1">
                <a:solidFill>
                  <a:srgbClr val="0000DC"/>
                </a:solidFill>
              </a:rPr>
              <a:t>ask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 err="1">
                <a:solidFill>
                  <a:srgbClr val="0000DC"/>
                </a:solidFill>
              </a:rPr>
              <a:t>about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 err="1">
                <a:solidFill>
                  <a:srgbClr val="0000DC"/>
                </a:solidFill>
              </a:rPr>
              <a:t>it</a:t>
            </a:r>
            <a:r>
              <a:rPr lang="cs-CZ" dirty="0">
                <a:solidFill>
                  <a:srgbClr val="0000DC"/>
                </a:solidFill>
              </a:rPr>
              <a:t>?</a:t>
            </a:r>
          </a:p>
          <a:p>
            <a:pPr lvl="1"/>
            <a:r>
              <a:rPr lang="cs-CZ" dirty="0" err="1">
                <a:solidFill>
                  <a:srgbClr val="0000DC"/>
                </a:solidFill>
              </a:rPr>
              <a:t>Should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 err="1">
                <a:solidFill>
                  <a:srgbClr val="0000DC"/>
                </a:solidFill>
              </a:rPr>
              <a:t>we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 err="1">
                <a:solidFill>
                  <a:srgbClr val="0000DC"/>
                </a:solidFill>
              </a:rPr>
              <a:t>ask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u="sng" dirty="0" err="1">
                <a:solidFill>
                  <a:srgbClr val="0000DC"/>
                </a:solidFill>
              </a:rPr>
              <a:t>overly</a:t>
            </a:r>
            <a:r>
              <a:rPr lang="cs-CZ" u="sng" dirty="0">
                <a:solidFill>
                  <a:srgbClr val="0000DC"/>
                </a:solidFill>
              </a:rPr>
              <a:t> </a:t>
            </a:r>
            <a:r>
              <a:rPr lang="cs-CZ" u="sng" dirty="0" err="1">
                <a:solidFill>
                  <a:srgbClr val="0000DC"/>
                </a:solidFill>
              </a:rPr>
              <a:t>elaborately</a:t>
            </a:r>
            <a:r>
              <a:rPr lang="cs-CZ" u="sng" dirty="0">
                <a:solidFill>
                  <a:srgbClr val="0000DC"/>
                </a:solidFill>
              </a:rPr>
              <a:t> </a:t>
            </a:r>
            <a:r>
              <a:rPr lang="cs-CZ" dirty="0" err="1">
                <a:solidFill>
                  <a:srgbClr val="0000DC"/>
                </a:solidFill>
              </a:rPr>
              <a:t>about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 err="1">
                <a:solidFill>
                  <a:srgbClr val="0000DC"/>
                </a:solidFill>
              </a:rPr>
              <a:t>it</a:t>
            </a:r>
            <a:r>
              <a:rPr lang="cs-CZ" dirty="0">
                <a:solidFill>
                  <a:srgbClr val="0000DC"/>
                </a:solidFill>
              </a:rPr>
              <a:t>?</a:t>
            </a:r>
          </a:p>
          <a:p>
            <a:pPr lvl="1"/>
            <a:r>
              <a:rPr lang="cs-CZ" dirty="0" err="1">
                <a:solidFill>
                  <a:srgbClr val="0000DC"/>
                </a:solidFill>
              </a:rPr>
              <a:t>Can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 err="1">
                <a:solidFill>
                  <a:srgbClr val="0000DC"/>
                </a:solidFill>
              </a:rPr>
              <a:t>we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u="sng" dirty="0">
                <a:solidFill>
                  <a:srgbClr val="0000DC"/>
                </a:solidFill>
              </a:rPr>
              <a:t>not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 err="1">
                <a:solidFill>
                  <a:srgbClr val="0000DC"/>
                </a:solidFill>
              </a:rPr>
              <a:t>ask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 err="1">
                <a:solidFill>
                  <a:srgbClr val="0000DC"/>
                </a:solidFill>
              </a:rPr>
              <a:t>about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 err="1">
                <a:solidFill>
                  <a:srgbClr val="0000DC"/>
                </a:solidFill>
              </a:rPr>
              <a:t>it</a:t>
            </a:r>
            <a:r>
              <a:rPr lang="cs-CZ" dirty="0">
                <a:solidFill>
                  <a:srgbClr val="0000DC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38630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E184380-E6D8-42A8-8933-842AFBF01F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8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5FDA27B-BE52-4B12-AC25-484693292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Dimensionality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construct</a:t>
            </a:r>
            <a:endParaRPr lang="cs-CZ" dirty="0"/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5217AF19-A534-4F96-8291-C1EFE48C4F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07465" y="1516107"/>
            <a:ext cx="5333570" cy="5170564"/>
          </a:xfrm>
        </p:spPr>
      </p:pic>
    </p:spTree>
    <p:extLst>
      <p:ext uri="{BB962C8B-B14F-4D97-AF65-F5344CB8AC3E}">
        <p14:creationId xmlns:p14="http://schemas.microsoft.com/office/powerpoint/2010/main" val="1027346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86B73D0-4CA3-4639-9387-EEE98FC73B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9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B8F368F-0168-4E63-B98A-074BE78C6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Challenges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7E3A148-4D5F-4449-AD63-E3D7A071C5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Example</a:t>
            </a:r>
            <a:r>
              <a:rPr lang="cs-CZ" dirty="0"/>
              <a:t> 1: </a:t>
            </a:r>
            <a:r>
              <a:rPr lang="cs-CZ" dirty="0" err="1"/>
              <a:t>Invisibility</a:t>
            </a:r>
            <a:endParaRPr lang="cs-CZ" dirty="0"/>
          </a:p>
          <a:p>
            <a:pPr lvl="1"/>
            <a:r>
              <a:rPr lang="cs-CZ" dirty="0"/>
              <a:t>„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others</a:t>
            </a:r>
            <a:r>
              <a:rPr lang="cs-CZ" dirty="0"/>
              <a:t> </a:t>
            </a:r>
            <a:r>
              <a:rPr lang="cs-CZ" dirty="0" err="1"/>
              <a:t>see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“?</a:t>
            </a:r>
          </a:p>
          <a:p>
            <a:pPr lvl="1"/>
            <a:r>
              <a:rPr lang="cs-CZ" dirty="0"/>
              <a:t>„Do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believe</a:t>
            </a:r>
            <a:r>
              <a:rPr lang="cs-CZ" dirty="0"/>
              <a:t> </a:t>
            </a:r>
            <a:r>
              <a:rPr lang="cs-CZ" dirty="0" err="1"/>
              <a:t>others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know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actual</a:t>
            </a:r>
            <a:r>
              <a:rPr lang="cs-CZ" dirty="0"/>
              <a:t> </a:t>
            </a:r>
            <a:r>
              <a:rPr lang="cs-CZ" dirty="0" err="1"/>
              <a:t>feelings</a:t>
            </a:r>
            <a:r>
              <a:rPr lang="cs-CZ" dirty="0"/>
              <a:t> / </a:t>
            </a:r>
            <a:r>
              <a:rPr lang="cs-CZ" dirty="0" err="1"/>
              <a:t>reactions</a:t>
            </a:r>
            <a:r>
              <a:rPr lang="cs-CZ" dirty="0"/>
              <a:t>“?</a:t>
            </a:r>
          </a:p>
          <a:p>
            <a:endParaRPr lang="cs-CZ" dirty="0"/>
          </a:p>
          <a:p>
            <a:r>
              <a:rPr lang="cs-CZ" dirty="0" err="1"/>
              <a:t>Example</a:t>
            </a:r>
            <a:r>
              <a:rPr lang="cs-CZ" dirty="0"/>
              <a:t> 2: </a:t>
            </a:r>
            <a:r>
              <a:rPr lang="cs-CZ" dirty="0" err="1"/>
              <a:t>Importance</a:t>
            </a:r>
            <a:endParaRPr lang="cs-CZ" dirty="0"/>
          </a:p>
          <a:p>
            <a:pPr lvl="1"/>
            <a:r>
              <a:rPr lang="cs-CZ" dirty="0"/>
              <a:t>„Do </a:t>
            </a:r>
            <a:r>
              <a:rPr lang="cs-CZ" dirty="0" err="1"/>
              <a:t>people</a:t>
            </a:r>
            <a:r>
              <a:rPr lang="cs-CZ" dirty="0"/>
              <a:t> </a:t>
            </a:r>
            <a:r>
              <a:rPr lang="cs-CZ" dirty="0" err="1"/>
              <a:t>know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ethnicity</a:t>
            </a:r>
            <a:r>
              <a:rPr lang="cs-CZ" dirty="0"/>
              <a:t>?“</a:t>
            </a:r>
          </a:p>
          <a:p>
            <a:pPr lvl="1"/>
            <a:r>
              <a:rPr lang="cs-CZ" dirty="0"/>
              <a:t>„Do </a:t>
            </a:r>
            <a:r>
              <a:rPr lang="cs-CZ" dirty="0" err="1"/>
              <a:t>people</a:t>
            </a:r>
            <a:r>
              <a:rPr lang="cs-CZ" dirty="0"/>
              <a:t> </a:t>
            </a:r>
            <a:r>
              <a:rPr lang="cs-CZ" dirty="0" err="1"/>
              <a:t>know</a:t>
            </a:r>
            <a:r>
              <a:rPr lang="cs-CZ" dirty="0"/>
              <a:t> </a:t>
            </a:r>
            <a:r>
              <a:rPr lang="cs-CZ" dirty="0" err="1"/>
              <a:t>things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are </a:t>
            </a:r>
            <a:r>
              <a:rPr lang="cs-CZ" dirty="0" err="1"/>
              <a:t>important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?“</a:t>
            </a:r>
          </a:p>
        </p:txBody>
      </p:sp>
    </p:spTree>
    <p:extLst>
      <p:ext uri="{BB962C8B-B14F-4D97-AF65-F5344CB8AC3E}">
        <p14:creationId xmlns:p14="http://schemas.microsoft.com/office/powerpoint/2010/main" val="1627683536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rezentace-16-9-en-v10.potx" id="{67A39F29-764F-4284-9E0F-1686F567DD12}" vid="{76220AAC-9FA9-4F01-8D8E-D7E8E7D43212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muni-prezentace-16-9-en-v10</Template>
  <TotalTime>4517</TotalTime>
  <Words>542</Words>
  <Application>Microsoft Office PowerPoint</Application>
  <PresentationFormat>Širokoúhlá obrazovka</PresentationFormat>
  <Paragraphs>94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Cambria</vt:lpstr>
      <vt:lpstr>Tahoma</vt:lpstr>
      <vt:lpstr>Wingdings</vt:lpstr>
      <vt:lpstr>Presentation_MU_EN</vt:lpstr>
      <vt:lpstr>Rethinking Anonymity Online: A Multidimensional Approach and Measurement</vt:lpstr>
      <vt:lpstr>Why online anonymity?</vt:lpstr>
      <vt:lpstr>What are the problems?</vt:lpstr>
      <vt:lpstr>Our key propositions</vt:lpstr>
      <vt:lpstr>The process</vt:lpstr>
      <vt:lpstr>Distinction and specification of perceived online anonymity from…</vt:lpstr>
      <vt:lpstr>Challenges</vt:lpstr>
      <vt:lpstr>Dimensionality of the construct</vt:lpstr>
      <vt:lpstr>Challenges</vt:lpstr>
      <vt:lpstr>Method – online survey</vt:lpstr>
      <vt:lpstr>The proposed model</vt:lpstr>
      <vt:lpstr>Results of the first wave</vt:lpstr>
      <vt:lpstr>Thank you!</vt:lpstr>
      <vt:lpstr>Proposed model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Adolescents' experiences with aggressive and harmful online content</dc:title>
  <dc:creator>Hana Macháčková</dc:creator>
  <cp:lastModifiedBy>Hana Macháčková</cp:lastModifiedBy>
  <cp:revision>248</cp:revision>
  <cp:lastPrinted>1601-01-01T00:00:00Z</cp:lastPrinted>
  <dcterms:created xsi:type="dcterms:W3CDTF">2024-06-26T12:00:18Z</dcterms:created>
  <dcterms:modified xsi:type="dcterms:W3CDTF">2025-06-25T20:28:18Z</dcterms:modified>
</cp:coreProperties>
</file>