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7"/>
  </p:notesMasterIdLst>
  <p:sldIdLst>
    <p:sldId id="256" r:id="rId2"/>
    <p:sldId id="259" r:id="rId3"/>
    <p:sldId id="257" r:id="rId4"/>
    <p:sldId id="297" r:id="rId5"/>
    <p:sldId id="262" r:id="rId6"/>
    <p:sldId id="265" r:id="rId7"/>
    <p:sldId id="293" r:id="rId8"/>
    <p:sldId id="272" r:id="rId9"/>
    <p:sldId id="298" r:id="rId10"/>
    <p:sldId id="299" r:id="rId11"/>
    <p:sldId id="300" r:id="rId12"/>
    <p:sldId id="274" r:id="rId13"/>
    <p:sldId id="294" r:id="rId14"/>
    <p:sldId id="295" r:id="rId15"/>
    <p:sldId id="296" r:id="rId16"/>
  </p:sldIdLst>
  <p:sldSz cx="9144000" cy="5143500" type="screen16x9"/>
  <p:notesSz cx="6858000" cy="9144000"/>
  <p:embeddedFontLst>
    <p:embeddedFont>
      <p:font typeface="Bebas Neue" panose="020B0606020202050201" pitchFamily="34" charset="-18"/>
      <p:regular r:id="rId18"/>
    </p:embeddedFont>
    <p:embeddedFont>
      <p:font typeface="Gantari" panose="020B0604020202020204" charset="-18"/>
      <p:regular r:id="rId19"/>
      <p:bold r:id="rId20"/>
      <p:italic r:id="rId21"/>
      <p:boldItalic r:id="rId22"/>
    </p:embeddedFont>
    <p:embeddedFont>
      <p:font typeface="Golos Text" panose="020B0604020202020204" charset="0"/>
      <p:regular r:id="rId23"/>
      <p:bold r:id="rId24"/>
    </p:embeddedFont>
    <p:embeddedFont>
      <p:font typeface="Golos Text Medium"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F63FA8-0228-402C-A4C5-C2342F5942D7}">
  <a:tblStyle styleId="{5BF63FA8-0228-402C-A4C5-C2342F5942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Světlý sty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p:cViewPr varScale="1">
        <p:scale>
          <a:sx n="84" d="100"/>
          <a:sy n="84" d="100"/>
        </p:scale>
        <p:origin x="7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2a8e28482d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2a8e28482d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22b21ebf290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22b21ebf290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11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b21ebf29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b21ebf29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a8e28482d_0_1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2a8e28482d_0_1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2b21ebf290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2b21ebf290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7186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2b21ebf290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2b21ebf290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2b21ebf290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2b21ebf290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2b21ebf290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2b21ebf290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309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2b21ebf290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22b21ebf290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22b21ebf290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22b21ebf290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715100" y="714150"/>
            <a:ext cx="4652400" cy="18576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800" b="0">
                <a:latin typeface="Golos Text Medium"/>
                <a:ea typeface="Golos Text Medium"/>
                <a:cs typeface="Golos Text Medium"/>
                <a:sym typeface="Golos Text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8"/>
        <p:cNvGrpSpPr/>
        <p:nvPr/>
      </p:nvGrpSpPr>
      <p:grpSpPr>
        <a:xfrm>
          <a:off x="0" y="0"/>
          <a:ext cx="0" cy="0"/>
          <a:chOff x="0" y="0"/>
          <a:chExt cx="0" cy="0"/>
        </a:xfrm>
      </p:grpSpPr>
      <p:pic>
        <p:nvPicPr>
          <p:cNvPr id="49" name="Google Shape;49;p13"/>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50" name="Google Shape;50;p13"/>
          <p:cNvSpPr txBox="1">
            <a:spLocks noGrp="1"/>
          </p:cNvSpPr>
          <p:nvPr>
            <p:ph type="title" hasCustomPrompt="1"/>
          </p:nvPr>
        </p:nvSpPr>
        <p:spPr>
          <a:xfrm>
            <a:off x="715100" y="1547208"/>
            <a:ext cx="1335600" cy="525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000" b="0">
                <a:solidFill>
                  <a:schemeClr val="accent3"/>
                </a:solidFill>
                <a:latin typeface="Golos Text Medium"/>
                <a:ea typeface="Golos Text Medium"/>
                <a:cs typeface="Golos Text Medium"/>
                <a:sym typeface="Golos Text Medium"/>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1" name="Google Shape;51;p13"/>
          <p:cNvSpPr txBox="1">
            <a:spLocks noGrp="1"/>
          </p:cNvSpPr>
          <p:nvPr>
            <p:ph type="subTitle" idx="1"/>
          </p:nvPr>
        </p:nvSpPr>
        <p:spPr>
          <a:xfrm>
            <a:off x="2050814" y="1547208"/>
            <a:ext cx="6378300" cy="525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400"/>
              <a:buFont typeface="Bebas Neue"/>
              <a:buNone/>
              <a:defRPr sz="2000">
                <a:solidFill>
                  <a:schemeClr val="dk1"/>
                </a:solidFill>
                <a:latin typeface="Golos Text Medium"/>
                <a:ea typeface="Golos Text Medium"/>
                <a:cs typeface="Golos Text Medium"/>
                <a:sym typeface="Golos Text Medium"/>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2" name="Google Shape;52;p13"/>
          <p:cNvSpPr txBox="1">
            <a:spLocks noGrp="1"/>
          </p:cNvSpPr>
          <p:nvPr>
            <p:ph type="title" idx="2"/>
          </p:nvPr>
        </p:nvSpPr>
        <p:spPr>
          <a:xfrm>
            <a:off x="715100" y="535000"/>
            <a:ext cx="7713900" cy="70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Golos Text"/>
              <a:buNone/>
              <a:defRPr sz="3000" b="0">
                <a:solidFill>
                  <a:schemeClr val="dk1"/>
                </a:solidFill>
                <a:latin typeface="Golos Text Medium"/>
                <a:ea typeface="Golos Text Medium"/>
                <a:cs typeface="Golos Text Medium"/>
                <a:sym typeface="Golos Text Medium"/>
              </a:defRPr>
            </a:lvl1pPr>
            <a:lvl2pPr lvl="1" rtl="0">
              <a:lnSpc>
                <a:spcPct val="115000"/>
              </a:lnSpc>
              <a:spcBef>
                <a:spcPts val="0"/>
              </a:spcBef>
              <a:spcAft>
                <a:spcPts val="0"/>
              </a:spcAft>
              <a:buClr>
                <a:schemeClr val="dk1"/>
              </a:buClr>
              <a:buSzPts val="3200"/>
              <a:buFont typeface="Golos Text"/>
              <a:buNone/>
              <a:defRPr sz="3200" b="1">
                <a:solidFill>
                  <a:schemeClr val="dk1"/>
                </a:solidFill>
                <a:latin typeface="Golos Text"/>
                <a:ea typeface="Golos Text"/>
                <a:cs typeface="Golos Text"/>
                <a:sym typeface="Golos Text"/>
              </a:defRPr>
            </a:lvl2pPr>
            <a:lvl3pPr lvl="2" rtl="0">
              <a:lnSpc>
                <a:spcPct val="115000"/>
              </a:lnSpc>
              <a:spcBef>
                <a:spcPts val="0"/>
              </a:spcBef>
              <a:spcAft>
                <a:spcPts val="0"/>
              </a:spcAft>
              <a:buClr>
                <a:schemeClr val="dk1"/>
              </a:buClr>
              <a:buSzPts val="3200"/>
              <a:buFont typeface="Golos Text"/>
              <a:buNone/>
              <a:defRPr sz="3200" b="1">
                <a:solidFill>
                  <a:schemeClr val="dk1"/>
                </a:solidFill>
                <a:latin typeface="Golos Text"/>
                <a:ea typeface="Golos Text"/>
                <a:cs typeface="Golos Text"/>
                <a:sym typeface="Golos Text"/>
              </a:defRPr>
            </a:lvl3pPr>
            <a:lvl4pPr lvl="3" rtl="0">
              <a:lnSpc>
                <a:spcPct val="115000"/>
              </a:lnSpc>
              <a:spcBef>
                <a:spcPts val="0"/>
              </a:spcBef>
              <a:spcAft>
                <a:spcPts val="0"/>
              </a:spcAft>
              <a:buClr>
                <a:schemeClr val="dk1"/>
              </a:buClr>
              <a:buSzPts val="3200"/>
              <a:buFont typeface="Golos Text"/>
              <a:buNone/>
              <a:defRPr sz="3200" b="1">
                <a:solidFill>
                  <a:schemeClr val="dk1"/>
                </a:solidFill>
                <a:latin typeface="Golos Text"/>
                <a:ea typeface="Golos Text"/>
                <a:cs typeface="Golos Text"/>
                <a:sym typeface="Golos Text"/>
              </a:defRPr>
            </a:lvl4pPr>
            <a:lvl5pPr lvl="4" rtl="0">
              <a:lnSpc>
                <a:spcPct val="115000"/>
              </a:lnSpc>
              <a:spcBef>
                <a:spcPts val="0"/>
              </a:spcBef>
              <a:spcAft>
                <a:spcPts val="0"/>
              </a:spcAft>
              <a:buClr>
                <a:schemeClr val="dk1"/>
              </a:buClr>
              <a:buSzPts val="3200"/>
              <a:buFont typeface="Golos Text"/>
              <a:buNone/>
              <a:defRPr sz="3200" b="1">
                <a:solidFill>
                  <a:schemeClr val="dk1"/>
                </a:solidFill>
                <a:latin typeface="Golos Text"/>
                <a:ea typeface="Golos Text"/>
                <a:cs typeface="Golos Text"/>
                <a:sym typeface="Golos Text"/>
              </a:defRPr>
            </a:lvl5pPr>
            <a:lvl6pPr lvl="5" rtl="0">
              <a:lnSpc>
                <a:spcPct val="115000"/>
              </a:lnSpc>
              <a:spcBef>
                <a:spcPts val="0"/>
              </a:spcBef>
              <a:spcAft>
                <a:spcPts val="0"/>
              </a:spcAft>
              <a:buClr>
                <a:schemeClr val="dk1"/>
              </a:buClr>
              <a:buSzPts val="3200"/>
              <a:buFont typeface="Golos Text"/>
              <a:buNone/>
              <a:defRPr sz="3200" b="1">
                <a:solidFill>
                  <a:schemeClr val="dk1"/>
                </a:solidFill>
                <a:latin typeface="Golos Text"/>
                <a:ea typeface="Golos Text"/>
                <a:cs typeface="Golos Text"/>
                <a:sym typeface="Golos Text"/>
              </a:defRPr>
            </a:lvl6pPr>
            <a:lvl7pPr lvl="6" rtl="0">
              <a:lnSpc>
                <a:spcPct val="115000"/>
              </a:lnSpc>
              <a:spcBef>
                <a:spcPts val="0"/>
              </a:spcBef>
              <a:spcAft>
                <a:spcPts val="0"/>
              </a:spcAft>
              <a:buClr>
                <a:schemeClr val="dk1"/>
              </a:buClr>
              <a:buSzPts val="3200"/>
              <a:buFont typeface="Golos Text"/>
              <a:buNone/>
              <a:defRPr sz="3200" b="1">
                <a:solidFill>
                  <a:schemeClr val="dk1"/>
                </a:solidFill>
                <a:latin typeface="Golos Text"/>
                <a:ea typeface="Golos Text"/>
                <a:cs typeface="Golos Text"/>
                <a:sym typeface="Golos Text"/>
              </a:defRPr>
            </a:lvl7pPr>
            <a:lvl8pPr lvl="7" rtl="0">
              <a:lnSpc>
                <a:spcPct val="115000"/>
              </a:lnSpc>
              <a:spcBef>
                <a:spcPts val="0"/>
              </a:spcBef>
              <a:spcAft>
                <a:spcPts val="0"/>
              </a:spcAft>
              <a:buClr>
                <a:schemeClr val="dk1"/>
              </a:buClr>
              <a:buSzPts val="3200"/>
              <a:buFont typeface="Golos Text"/>
              <a:buNone/>
              <a:defRPr sz="3200" b="1">
                <a:solidFill>
                  <a:schemeClr val="dk1"/>
                </a:solidFill>
                <a:latin typeface="Golos Text"/>
                <a:ea typeface="Golos Text"/>
                <a:cs typeface="Golos Text"/>
                <a:sym typeface="Golos Text"/>
              </a:defRPr>
            </a:lvl8pPr>
            <a:lvl9pPr lvl="8" rtl="0">
              <a:lnSpc>
                <a:spcPct val="115000"/>
              </a:lnSpc>
              <a:spcBef>
                <a:spcPts val="0"/>
              </a:spcBef>
              <a:spcAft>
                <a:spcPts val="0"/>
              </a:spcAft>
              <a:buClr>
                <a:schemeClr val="dk1"/>
              </a:buClr>
              <a:buSzPts val="3200"/>
              <a:buFont typeface="Golos Text"/>
              <a:buNone/>
              <a:defRPr sz="3200" b="1">
                <a:solidFill>
                  <a:schemeClr val="dk1"/>
                </a:solidFill>
                <a:latin typeface="Golos Text"/>
                <a:ea typeface="Golos Text"/>
                <a:cs typeface="Golos Text"/>
                <a:sym typeface="Golos Text"/>
              </a:defRPr>
            </a:lvl9pPr>
          </a:lstStyle>
          <a:p>
            <a:endParaRPr/>
          </a:p>
        </p:txBody>
      </p:sp>
      <p:sp>
        <p:nvSpPr>
          <p:cNvPr id="53" name="Google Shape;53;p13"/>
          <p:cNvSpPr txBox="1">
            <a:spLocks noGrp="1"/>
          </p:cNvSpPr>
          <p:nvPr>
            <p:ph type="title" idx="3" hasCustomPrompt="1"/>
          </p:nvPr>
        </p:nvSpPr>
        <p:spPr>
          <a:xfrm>
            <a:off x="715100" y="2224908"/>
            <a:ext cx="1335600" cy="525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000" b="0">
                <a:solidFill>
                  <a:schemeClr val="accent3"/>
                </a:solidFill>
                <a:latin typeface="Golos Text Medium"/>
                <a:ea typeface="Golos Text Medium"/>
                <a:cs typeface="Golos Text Medium"/>
                <a:sym typeface="Golos Text Medium"/>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 name="Google Shape;54;p13"/>
          <p:cNvSpPr txBox="1">
            <a:spLocks noGrp="1"/>
          </p:cNvSpPr>
          <p:nvPr>
            <p:ph type="subTitle" idx="4"/>
          </p:nvPr>
        </p:nvSpPr>
        <p:spPr>
          <a:xfrm>
            <a:off x="2050814" y="2224908"/>
            <a:ext cx="6378300" cy="525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400"/>
              <a:buFont typeface="Bebas Neue"/>
              <a:buNone/>
              <a:defRPr sz="2000">
                <a:solidFill>
                  <a:schemeClr val="dk1"/>
                </a:solidFill>
                <a:latin typeface="Golos Text Medium"/>
                <a:ea typeface="Golos Text Medium"/>
                <a:cs typeface="Golos Text Medium"/>
                <a:sym typeface="Golos Text Medium"/>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5" name="Google Shape;55;p13"/>
          <p:cNvSpPr txBox="1">
            <a:spLocks noGrp="1"/>
          </p:cNvSpPr>
          <p:nvPr>
            <p:ph type="title" idx="5" hasCustomPrompt="1"/>
          </p:nvPr>
        </p:nvSpPr>
        <p:spPr>
          <a:xfrm>
            <a:off x="715100" y="2902608"/>
            <a:ext cx="1335600" cy="525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000" b="0">
                <a:solidFill>
                  <a:schemeClr val="accent3"/>
                </a:solidFill>
                <a:latin typeface="Golos Text Medium"/>
                <a:ea typeface="Golos Text Medium"/>
                <a:cs typeface="Golos Text Medium"/>
                <a:sym typeface="Golos Text Medium"/>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a:spLocks noGrp="1"/>
          </p:cNvSpPr>
          <p:nvPr>
            <p:ph type="subTitle" idx="6"/>
          </p:nvPr>
        </p:nvSpPr>
        <p:spPr>
          <a:xfrm>
            <a:off x="2050814" y="2902608"/>
            <a:ext cx="6378300" cy="525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400"/>
              <a:buFont typeface="Bebas Neue"/>
              <a:buNone/>
              <a:defRPr sz="2000">
                <a:solidFill>
                  <a:schemeClr val="dk1"/>
                </a:solidFill>
                <a:latin typeface="Golos Text Medium"/>
                <a:ea typeface="Golos Text Medium"/>
                <a:cs typeface="Golos Text Medium"/>
                <a:sym typeface="Golos Text Medium"/>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7" name="Google Shape;57;p13"/>
          <p:cNvSpPr txBox="1">
            <a:spLocks noGrp="1"/>
          </p:cNvSpPr>
          <p:nvPr>
            <p:ph type="title" idx="7" hasCustomPrompt="1"/>
          </p:nvPr>
        </p:nvSpPr>
        <p:spPr>
          <a:xfrm>
            <a:off x="715100" y="3580308"/>
            <a:ext cx="1335600" cy="525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000" b="0">
                <a:solidFill>
                  <a:schemeClr val="accent3"/>
                </a:solidFill>
                <a:latin typeface="Golos Text Medium"/>
                <a:ea typeface="Golos Text Medium"/>
                <a:cs typeface="Golos Text Medium"/>
                <a:sym typeface="Golos Text Medium"/>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8"/>
          </p:nvPr>
        </p:nvSpPr>
        <p:spPr>
          <a:xfrm>
            <a:off x="2050814" y="3580308"/>
            <a:ext cx="6378300" cy="525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400"/>
              <a:buFont typeface="Bebas Neue"/>
              <a:buNone/>
              <a:defRPr sz="2000">
                <a:solidFill>
                  <a:schemeClr val="dk1"/>
                </a:solidFill>
                <a:latin typeface="Golos Text Medium"/>
                <a:ea typeface="Golos Text Medium"/>
                <a:cs typeface="Golos Text Medium"/>
                <a:sym typeface="Golos Text Medium"/>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9"/>
        <p:cNvGrpSpPr/>
        <p:nvPr/>
      </p:nvGrpSpPr>
      <p:grpSpPr>
        <a:xfrm>
          <a:off x="0" y="0"/>
          <a:ext cx="0" cy="0"/>
          <a:chOff x="0" y="0"/>
          <a:chExt cx="0" cy="0"/>
        </a:xfrm>
      </p:grpSpPr>
      <p:pic>
        <p:nvPicPr>
          <p:cNvPr id="60" name="Google Shape;60;p14"/>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61" name="Google Shape;61;p14"/>
          <p:cNvSpPr txBox="1">
            <a:spLocks noGrp="1"/>
          </p:cNvSpPr>
          <p:nvPr>
            <p:ph type="title"/>
          </p:nvPr>
        </p:nvSpPr>
        <p:spPr>
          <a:xfrm>
            <a:off x="715100" y="535000"/>
            <a:ext cx="7713900" cy="70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Golos Text Medium"/>
              <a:buNone/>
              <a:defRPr sz="3000">
                <a:solidFill>
                  <a:schemeClr val="dk1"/>
                </a:solidFill>
                <a:latin typeface="Golos Text Medium"/>
                <a:ea typeface="Golos Text Medium"/>
                <a:cs typeface="Golos Text Medium"/>
                <a:sym typeface="Golos Text Medium"/>
              </a:defRPr>
            </a:lvl1pPr>
            <a:lvl2pPr lvl="1"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2pPr>
            <a:lvl3pPr lvl="2"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3pPr>
            <a:lvl4pPr lvl="3"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4pPr>
            <a:lvl5pPr lvl="4"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5pPr>
            <a:lvl6pPr lvl="5"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6pPr>
            <a:lvl7pPr lvl="6"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7pPr>
            <a:lvl8pPr lvl="7"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8pPr>
            <a:lvl9pPr lvl="8"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9pPr>
          </a:lstStyle>
          <a:p>
            <a:endParaRPr/>
          </a:p>
        </p:txBody>
      </p:sp>
      <p:sp>
        <p:nvSpPr>
          <p:cNvPr id="62" name="Google Shape;62;p14"/>
          <p:cNvSpPr txBox="1">
            <a:spLocks noGrp="1"/>
          </p:cNvSpPr>
          <p:nvPr>
            <p:ph type="body" idx="1"/>
          </p:nvPr>
        </p:nvSpPr>
        <p:spPr>
          <a:xfrm>
            <a:off x="715100" y="1242450"/>
            <a:ext cx="7713900" cy="3366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1pPr>
            <a:lvl2pPr marL="914400" lvl="1" indent="-317500" rtl="0">
              <a:lnSpc>
                <a:spcPct val="115000"/>
              </a:lnSpc>
              <a:spcBef>
                <a:spcPts val="100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2pPr>
            <a:lvl3pPr marL="1371600" lvl="2"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3pPr>
            <a:lvl4pPr marL="1828800" lvl="3"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4pPr>
            <a:lvl5pPr marL="2286000" lvl="4"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5pPr>
            <a:lvl6pPr marL="2743200" lvl="5"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6pPr>
            <a:lvl7pPr marL="3200400" lvl="6"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7pPr>
            <a:lvl8pPr marL="3657600" lvl="7"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8pPr>
            <a:lvl9pPr marL="4114800" lvl="8"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63"/>
        <p:cNvGrpSpPr/>
        <p:nvPr/>
      </p:nvGrpSpPr>
      <p:grpSpPr>
        <a:xfrm>
          <a:off x="0" y="0"/>
          <a:ext cx="0" cy="0"/>
          <a:chOff x="0" y="0"/>
          <a:chExt cx="0" cy="0"/>
        </a:xfrm>
      </p:grpSpPr>
      <p:pic>
        <p:nvPicPr>
          <p:cNvPr id="64" name="Google Shape;64;p15"/>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65" name="Google Shape;65;p15"/>
          <p:cNvSpPr txBox="1">
            <a:spLocks noGrp="1"/>
          </p:cNvSpPr>
          <p:nvPr>
            <p:ph type="ctrTitle"/>
          </p:nvPr>
        </p:nvSpPr>
        <p:spPr>
          <a:xfrm>
            <a:off x="715100" y="641725"/>
            <a:ext cx="3856800" cy="10590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6" name="Google Shape;66;p15"/>
          <p:cNvSpPr txBox="1">
            <a:spLocks noGrp="1"/>
          </p:cNvSpPr>
          <p:nvPr>
            <p:ph type="subTitle" idx="1"/>
          </p:nvPr>
        </p:nvSpPr>
        <p:spPr>
          <a:xfrm>
            <a:off x="715100" y="1548250"/>
            <a:ext cx="3856800" cy="1422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7" name="Google Shape;67;p15"/>
          <p:cNvSpPr txBox="1"/>
          <p:nvPr/>
        </p:nvSpPr>
        <p:spPr>
          <a:xfrm>
            <a:off x="715100" y="3449850"/>
            <a:ext cx="3856800" cy="56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000" b="1">
                <a:solidFill>
                  <a:schemeClr val="dk1"/>
                </a:solidFill>
                <a:latin typeface="Gantari"/>
                <a:ea typeface="Gantari"/>
                <a:cs typeface="Gantari"/>
                <a:sym typeface="Gantari"/>
              </a:rPr>
              <a:t>CREDITS:</a:t>
            </a:r>
            <a:r>
              <a:rPr lang="en" sz="1000">
                <a:solidFill>
                  <a:schemeClr val="dk1"/>
                </a:solidFill>
                <a:latin typeface="Gantari"/>
                <a:ea typeface="Gantari"/>
                <a:cs typeface="Gantari"/>
                <a:sym typeface="Gantari"/>
              </a:rPr>
              <a:t> This presentation template was created by </a:t>
            </a:r>
            <a:r>
              <a:rPr lang="en" sz="1000" b="1">
                <a:solidFill>
                  <a:schemeClr val="dk1"/>
                </a:solidFill>
                <a:latin typeface="Gantari"/>
                <a:ea typeface="Gantari"/>
                <a:cs typeface="Gantari"/>
                <a:sym typeface="Gantari"/>
              </a:rPr>
              <a:t>Slidesgo</a:t>
            </a:r>
            <a:r>
              <a:rPr lang="en" sz="1000">
                <a:solidFill>
                  <a:schemeClr val="dk1"/>
                </a:solidFill>
                <a:latin typeface="Gantari"/>
                <a:ea typeface="Gantari"/>
                <a:cs typeface="Gantari"/>
                <a:sym typeface="Gantari"/>
              </a:rPr>
              <a:t> and includes icons by </a:t>
            </a:r>
            <a:r>
              <a:rPr lang="en" sz="1000" b="1">
                <a:solidFill>
                  <a:schemeClr val="dk1"/>
                </a:solidFill>
                <a:latin typeface="Gantari"/>
                <a:ea typeface="Gantari"/>
                <a:cs typeface="Gantari"/>
                <a:sym typeface="Gantari"/>
              </a:rPr>
              <a:t>Flaticon</a:t>
            </a:r>
            <a:r>
              <a:rPr lang="en" sz="1000">
                <a:solidFill>
                  <a:schemeClr val="dk1"/>
                </a:solidFill>
                <a:latin typeface="Gantari"/>
                <a:ea typeface="Gantari"/>
                <a:cs typeface="Gantari"/>
                <a:sym typeface="Gantari"/>
              </a:rPr>
              <a:t>, infographics &amp; images by </a:t>
            </a:r>
            <a:r>
              <a:rPr lang="en" sz="1000" b="1">
                <a:solidFill>
                  <a:schemeClr val="dk1"/>
                </a:solidFill>
                <a:latin typeface="Gantari"/>
                <a:ea typeface="Gantari"/>
                <a:cs typeface="Gantari"/>
                <a:sym typeface="Gantari"/>
              </a:rPr>
              <a:t>Freepik</a:t>
            </a:r>
            <a:r>
              <a:rPr lang="en" sz="1000">
                <a:solidFill>
                  <a:schemeClr val="dk1"/>
                </a:solidFill>
                <a:latin typeface="Gantari"/>
                <a:ea typeface="Gantari"/>
                <a:cs typeface="Gantari"/>
                <a:sym typeface="Gantari"/>
              </a:rPr>
              <a:t> and content by </a:t>
            </a:r>
            <a:r>
              <a:rPr lang="en" sz="1000" b="1">
                <a:solidFill>
                  <a:schemeClr val="dk1"/>
                </a:solidFill>
                <a:latin typeface="Gantari"/>
                <a:ea typeface="Gantari"/>
                <a:cs typeface="Gantari"/>
                <a:sym typeface="Gantari"/>
              </a:rPr>
              <a:t>Eliana Delacour</a:t>
            </a:r>
            <a:endParaRPr sz="1000" b="1">
              <a:solidFill>
                <a:schemeClr val="dk1"/>
              </a:solidFill>
              <a:latin typeface="Gantari"/>
              <a:ea typeface="Gantari"/>
              <a:cs typeface="Gantari"/>
              <a:sym typeface="Ganta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8"/>
        <p:cNvGrpSpPr/>
        <p:nvPr/>
      </p:nvGrpSpPr>
      <p:grpSpPr>
        <a:xfrm>
          <a:off x="0" y="0"/>
          <a:ext cx="0" cy="0"/>
          <a:chOff x="0" y="0"/>
          <a:chExt cx="0" cy="0"/>
        </a:xfrm>
      </p:grpSpPr>
      <p:pic>
        <p:nvPicPr>
          <p:cNvPr id="69" name="Google Shape;69;p16"/>
          <p:cNvPicPr preferRelativeResize="0"/>
          <p:nvPr/>
        </p:nvPicPr>
        <p:blipFill>
          <a:blip r:embed="rId2">
            <a:alphaModFix amt="67000"/>
          </a:blip>
          <a:stretch>
            <a:fillRect/>
          </a:stretch>
        </p:blipFill>
        <p:spPr>
          <a:xfrm flipH="1">
            <a:off x="0" y="0"/>
            <a:ext cx="9144000"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0"/>
        <p:cNvGrpSpPr/>
        <p:nvPr/>
      </p:nvGrpSpPr>
      <p:grpSpPr>
        <a:xfrm>
          <a:off x="0" y="0"/>
          <a:ext cx="0" cy="0"/>
          <a:chOff x="0" y="0"/>
          <a:chExt cx="0" cy="0"/>
        </a:xfrm>
      </p:grpSpPr>
      <p:pic>
        <p:nvPicPr>
          <p:cNvPr id="71" name="Google Shape;71;p17"/>
          <p:cNvPicPr preferRelativeResize="0"/>
          <p:nvPr/>
        </p:nvPicPr>
        <p:blipFill>
          <a:blip r:embed="rId2">
            <a:alphaModFix amt="29000"/>
          </a:blip>
          <a:stretch>
            <a:fillRect/>
          </a:stretch>
        </p:blipFill>
        <p:spPr>
          <a:xfrm flipH="1">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pic>
        <p:nvPicPr>
          <p:cNvPr id="16" name="Google Shape;16;p4"/>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17" name="Google Shape;17;p4"/>
          <p:cNvSpPr txBox="1">
            <a:spLocks noGrp="1"/>
          </p:cNvSpPr>
          <p:nvPr>
            <p:ph type="title"/>
          </p:nvPr>
        </p:nvSpPr>
        <p:spPr>
          <a:xfrm>
            <a:off x="715100" y="535000"/>
            <a:ext cx="4013100" cy="70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Golos Text Medium"/>
              <a:buNone/>
              <a:defRPr sz="3000">
                <a:solidFill>
                  <a:schemeClr val="dk1"/>
                </a:solidFill>
                <a:latin typeface="Golos Text Medium"/>
                <a:ea typeface="Golos Text Medium"/>
                <a:cs typeface="Golos Text Medium"/>
                <a:sym typeface="Golos Text Medium"/>
              </a:defRPr>
            </a:lvl1pPr>
            <a:lvl2pPr lvl="1"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2pPr>
            <a:lvl3pPr lvl="2"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3pPr>
            <a:lvl4pPr lvl="3"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4pPr>
            <a:lvl5pPr lvl="4"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5pPr>
            <a:lvl6pPr lvl="5"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6pPr>
            <a:lvl7pPr lvl="6"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7pPr>
            <a:lvl8pPr lvl="7"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8pPr>
            <a:lvl9pPr lvl="8"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9pPr>
          </a:lstStyle>
          <a:p>
            <a:endParaRPr/>
          </a:p>
        </p:txBody>
      </p:sp>
      <p:sp>
        <p:nvSpPr>
          <p:cNvPr id="18" name="Google Shape;18;p4"/>
          <p:cNvSpPr txBox="1">
            <a:spLocks noGrp="1"/>
          </p:cNvSpPr>
          <p:nvPr>
            <p:ph type="body" idx="1"/>
          </p:nvPr>
        </p:nvSpPr>
        <p:spPr>
          <a:xfrm>
            <a:off x="715100" y="1242400"/>
            <a:ext cx="4013100" cy="3366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Golos Text Medium"/>
              <a:buChar char="●"/>
              <a:defRPr>
                <a:solidFill>
                  <a:schemeClr val="dk1"/>
                </a:solidFill>
              </a:defRPr>
            </a:lvl1pPr>
            <a:lvl2pPr marL="914400" lvl="1"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2pPr>
            <a:lvl3pPr marL="1371600" lvl="2"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3pPr>
            <a:lvl4pPr marL="1828800" lvl="3"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4pPr>
            <a:lvl5pPr marL="2286000" lvl="4"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5pPr>
            <a:lvl6pPr marL="2743200" lvl="5"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6pPr>
            <a:lvl7pPr marL="3200400" lvl="6"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7pPr>
            <a:lvl8pPr marL="3657600" lvl="7"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8pPr>
            <a:lvl9pPr marL="4114800" lvl="8" indent="-317500" rtl="0">
              <a:lnSpc>
                <a:spcPct val="115000"/>
              </a:lnSpc>
              <a:spcBef>
                <a:spcPts val="0"/>
              </a:spcBef>
              <a:spcAft>
                <a:spcPts val="0"/>
              </a:spcAft>
              <a:buClr>
                <a:schemeClr val="dk1"/>
              </a:buClr>
              <a:buSzPts val="1400"/>
              <a:buFont typeface="Golos Text Medium"/>
              <a:buChar char="■"/>
              <a:defRPr>
                <a:solidFill>
                  <a:schemeClr val="dk1"/>
                </a:solidFill>
                <a:latin typeface="Golos Text Medium"/>
                <a:ea typeface="Golos Text Medium"/>
                <a:cs typeface="Golos Text Medium"/>
                <a:sym typeface="Golos Text Medium"/>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pic>
        <p:nvPicPr>
          <p:cNvPr id="20" name="Google Shape;20;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 name="Google Shape;21;p5"/>
          <p:cNvSpPr txBox="1">
            <a:spLocks noGrp="1"/>
          </p:cNvSpPr>
          <p:nvPr>
            <p:ph type="subTitle" idx="1"/>
          </p:nvPr>
        </p:nvSpPr>
        <p:spPr>
          <a:xfrm>
            <a:off x="715100" y="1767700"/>
            <a:ext cx="3856800" cy="2840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title"/>
          </p:nvPr>
        </p:nvSpPr>
        <p:spPr>
          <a:xfrm>
            <a:off x="715100" y="535000"/>
            <a:ext cx="7713900" cy="7074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Golos Text Medium"/>
              <a:buNone/>
              <a:defRPr sz="3000">
                <a:solidFill>
                  <a:schemeClr val="dk1"/>
                </a:solidFill>
                <a:latin typeface="Golos Text Medium"/>
                <a:ea typeface="Golos Text Medium"/>
                <a:cs typeface="Golos Text Medium"/>
                <a:sym typeface="Golos Text Medium"/>
              </a:defRPr>
            </a:lvl1pPr>
            <a:lvl2pPr lvl="1"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2pPr>
            <a:lvl3pPr lvl="2"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3pPr>
            <a:lvl4pPr lvl="3"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4pPr>
            <a:lvl5pPr lvl="4"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5pPr>
            <a:lvl6pPr lvl="5"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6pPr>
            <a:lvl7pPr lvl="6"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7pPr>
            <a:lvl8pPr lvl="7"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8pPr>
            <a:lvl9pPr lvl="8"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9pPr>
          </a:lstStyle>
          <a:p>
            <a:endParaRPr/>
          </a:p>
        </p:txBody>
      </p:sp>
      <p:sp>
        <p:nvSpPr>
          <p:cNvPr id="23" name="Google Shape;23;p5"/>
          <p:cNvSpPr txBox="1">
            <a:spLocks noGrp="1"/>
          </p:cNvSpPr>
          <p:nvPr>
            <p:ph type="subTitle" idx="2"/>
          </p:nvPr>
        </p:nvSpPr>
        <p:spPr>
          <a:xfrm>
            <a:off x="715096" y="1242400"/>
            <a:ext cx="3856800" cy="5253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000">
                <a:solidFill>
                  <a:schemeClr val="dk1"/>
                </a:solidFill>
                <a:latin typeface="Golos Text Medium"/>
                <a:ea typeface="Golos Text Medium"/>
                <a:cs typeface="Golos Text Medium"/>
                <a:sym typeface="Golos Text Medium"/>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 name="Google Shape;24;p5"/>
          <p:cNvSpPr txBox="1">
            <a:spLocks noGrp="1"/>
          </p:cNvSpPr>
          <p:nvPr>
            <p:ph type="subTitle" idx="3"/>
          </p:nvPr>
        </p:nvSpPr>
        <p:spPr>
          <a:xfrm>
            <a:off x="4572000" y="1767700"/>
            <a:ext cx="3856800" cy="2840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 name="Google Shape;25;p5"/>
          <p:cNvSpPr txBox="1">
            <a:spLocks noGrp="1"/>
          </p:cNvSpPr>
          <p:nvPr>
            <p:ph type="subTitle" idx="4"/>
          </p:nvPr>
        </p:nvSpPr>
        <p:spPr>
          <a:xfrm>
            <a:off x="4571996" y="1242400"/>
            <a:ext cx="3856800" cy="5253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000">
                <a:solidFill>
                  <a:schemeClr val="dk1"/>
                </a:solidFill>
                <a:latin typeface="Golos Text Medium"/>
                <a:ea typeface="Golos Text Medium"/>
                <a:cs typeface="Golos Text Medium"/>
                <a:sym typeface="Golos Text Medium"/>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715100" y="535000"/>
            <a:ext cx="7713900" cy="70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Golos Text Medium"/>
              <a:buNone/>
              <a:defRPr sz="3000">
                <a:solidFill>
                  <a:schemeClr val="dk1"/>
                </a:solidFill>
                <a:latin typeface="Golos Text Medium"/>
                <a:ea typeface="Golos Text Medium"/>
                <a:cs typeface="Golos Text Medium"/>
                <a:sym typeface="Golos Text Medium"/>
              </a:defRPr>
            </a:lvl1pPr>
            <a:lvl2pPr lvl="1"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2pPr>
            <a:lvl3pPr lvl="2"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3pPr>
            <a:lvl4pPr lvl="3"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4pPr>
            <a:lvl5pPr lvl="4"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5pPr>
            <a:lvl6pPr lvl="5"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6pPr>
            <a:lvl7pPr lvl="6"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7pPr>
            <a:lvl8pPr lvl="7"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8pPr>
            <a:lvl9pPr lvl="8"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31" name="Google Shape;31;p7"/>
          <p:cNvSpPr txBox="1">
            <a:spLocks noGrp="1"/>
          </p:cNvSpPr>
          <p:nvPr>
            <p:ph type="title"/>
          </p:nvPr>
        </p:nvSpPr>
        <p:spPr>
          <a:xfrm>
            <a:off x="715100" y="535000"/>
            <a:ext cx="7713900" cy="70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Golos Text Medium"/>
              <a:buNone/>
              <a:defRPr sz="3000">
                <a:solidFill>
                  <a:schemeClr val="dk1"/>
                </a:solidFill>
                <a:latin typeface="Golos Text Medium"/>
                <a:ea typeface="Golos Text Medium"/>
                <a:cs typeface="Golos Text Medium"/>
                <a:sym typeface="Golos Text Medium"/>
              </a:defRPr>
            </a:lvl1pPr>
            <a:lvl2pPr lvl="1"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2pPr>
            <a:lvl3pPr lvl="2"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3pPr>
            <a:lvl4pPr lvl="3"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4pPr>
            <a:lvl5pPr lvl="4"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5pPr>
            <a:lvl6pPr lvl="5"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6pPr>
            <a:lvl7pPr lvl="6"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7pPr>
            <a:lvl8pPr lvl="7"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8pPr>
            <a:lvl9pPr lvl="8"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9pPr>
          </a:lstStyle>
          <a:p>
            <a:endParaRPr/>
          </a:p>
        </p:txBody>
      </p:sp>
      <p:sp>
        <p:nvSpPr>
          <p:cNvPr id="32" name="Google Shape;32;p7"/>
          <p:cNvSpPr txBox="1">
            <a:spLocks noGrp="1"/>
          </p:cNvSpPr>
          <p:nvPr>
            <p:ph type="body" idx="1"/>
          </p:nvPr>
        </p:nvSpPr>
        <p:spPr>
          <a:xfrm>
            <a:off x="715100" y="1242450"/>
            <a:ext cx="7713900" cy="3366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1pPr>
            <a:lvl2pPr marL="914400" lvl="1" indent="-317500" rtl="0">
              <a:lnSpc>
                <a:spcPct val="115000"/>
              </a:lnSpc>
              <a:spcBef>
                <a:spcPts val="100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2pPr>
            <a:lvl3pPr marL="1371600" lvl="2"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3pPr>
            <a:lvl4pPr marL="1828800" lvl="3"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4pPr>
            <a:lvl5pPr marL="2286000" lvl="4"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5pPr>
            <a:lvl6pPr marL="2743200" lvl="5"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6pPr>
            <a:lvl7pPr marL="3200400" lvl="6"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7pPr>
            <a:lvl8pPr marL="3657600" lvl="7"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8pPr>
            <a:lvl9pPr marL="4114800" lvl="8"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pic>
        <p:nvPicPr>
          <p:cNvPr id="34" name="Google Shape;34;p8"/>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35" name="Google Shape;35;p8"/>
          <p:cNvSpPr txBox="1">
            <a:spLocks noGrp="1"/>
          </p:cNvSpPr>
          <p:nvPr>
            <p:ph type="title"/>
          </p:nvPr>
        </p:nvSpPr>
        <p:spPr>
          <a:xfrm>
            <a:off x="715100" y="662225"/>
            <a:ext cx="7713900" cy="33372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pic>
        <p:nvPicPr>
          <p:cNvPr id="37" name="Google Shape;37;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38" name="Google Shape;38;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 name="Google Shape;39;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pic>
        <p:nvPicPr>
          <p:cNvPr id="41" name="Google Shape;41;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42" name="Google Shape;42;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pic>
        <p:nvPicPr>
          <p:cNvPr id="44" name="Google Shape;44;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6" name="Google Shape;46;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7074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Golos Text Medium"/>
              <a:buNone/>
              <a:defRPr sz="3000">
                <a:solidFill>
                  <a:schemeClr val="dk1"/>
                </a:solidFill>
                <a:latin typeface="Golos Text Medium"/>
                <a:ea typeface="Golos Text Medium"/>
                <a:cs typeface="Golos Text Medium"/>
                <a:sym typeface="Golos Text Medium"/>
              </a:defRPr>
            </a:lvl1pPr>
            <a:lvl2pPr lvl="1"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2pPr>
            <a:lvl3pPr lvl="2"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3pPr>
            <a:lvl4pPr lvl="3"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4pPr>
            <a:lvl5pPr lvl="4"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5pPr>
            <a:lvl6pPr lvl="5"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6pPr>
            <a:lvl7pPr lvl="6"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7pPr>
            <a:lvl8pPr lvl="7"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8pPr>
            <a:lvl9pPr lvl="8" rtl="0">
              <a:lnSpc>
                <a:spcPct val="115000"/>
              </a:lnSpc>
              <a:spcBef>
                <a:spcPts val="0"/>
              </a:spcBef>
              <a:spcAft>
                <a:spcPts val="0"/>
              </a:spcAft>
              <a:buClr>
                <a:schemeClr val="dk1"/>
              </a:buClr>
              <a:buSzPts val="3200"/>
              <a:buFont typeface="Golos Text Medium"/>
              <a:buNone/>
              <a:defRPr sz="3200">
                <a:solidFill>
                  <a:schemeClr val="dk1"/>
                </a:solidFill>
                <a:latin typeface="Golos Text Medium"/>
                <a:ea typeface="Golos Text Medium"/>
                <a:cs typeface="Golos Text Medium"/>
                <a:sym typeface="Golos Text Medium"/>
              </a:defRPr>
            </a:lvl9pPr>
          </a:lstStyle>
          <a:p>
            <a:endParaRPr/>
          </a:p>
        </p:txBody>
      </p:sp>
      <p:sp>
        <p:nvSpPr>
          <p:cNvPr id="7" name="Google Shape;7;p1"/>
          <p:cNvSpPr txBox="1">
            <a:spLocks noGrp="1"/>
          </p:cNvSpPr>
          <p:nvPr>
            <p:ph type="body" idx="1"/>
          </p:nvPr>
        </p:nvSpPr>
        <p:spPr>
          <a:xfrm>
            <a:off x="715100" y="1242450"/>
            <a:ext cx="7713900" cy="3366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1pPr>
            <a:lvl2pPr marL="914400" lvl="1"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2pPr>
            <a:lvl3pPr marL="1371600" lvl="2"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3pPr>
            <a:lvl4pPr marL="1828800" lvl="3"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4pPr>
            <a:lvl5pPr marL="2286000" lvl="4"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5pPr>
            <a:lvl6pPr marL="2743200" lvl="5"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6pPr>
            <a:lvl7pPr marL="3200400" lvl="6"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7pPr>
            <a:lvl8pPr marL="3657600" lvl="7"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8pPr>
            <a:lvl9pPr marL="4114800" lvl="8" indent="-31750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1"/>
          <p:cNvSpPr txBox="1">
            <a:spLocks noGrp="1"/>
          </p:cNvSpPr>
          <p:nvPr>
            <p:ph type="ctrTitle"/>
          </p:nvPr>
        </p:nvSpPr>
        <p:spPr>
          <a:xfrm>
            <a:off x="258466" y="1890010"/>
            <a:ext cx="5397784" cy="1857600"/>
          </a:xfrm>
          <a:prstGeom prst="rect">
            <a:avLst/>
          </a:prstGeom>
        </p:spPr>
        <p:txBody>
          <a:bodyPr spcFirstLastPara="1" wrap="square" lIns="91425" tIns="91425" rIns="91425" bIns="91425" anchor="t" anchorCtr="0">
            <a:noAutofit/>
          </a:bodyPr>
          <a:lstStyle/>
          <a:p>
            <a:pPr algn="l"/>
            <a:r>
              <a:rPr lang="en-US" sz="2800" dirty="0"/>
              <a:t>The Role of Digital Skills in Wanted and Unwanted Sexting Among European Adolescents</a:t>
            </a:r>
            <a:endParaRPr sz="2800" dirty="0"/>
          </a:p>
        </p:txBody>
      </p:sp>
      <p:grpSp>
        <p:nvGrpSpPr>
          <p:cNvPr id="152" name="Google Shape;152;p21"/>
          <p:cNvGrpSpPr/>
          <p:nvPr/>
        </p:nvGrpSpPr>
        <p:grpSpPr>
          <a:xfrm>
            <a:off x="6710076" y="961685"/>
            <a:ext cx="1718823" cy="935599"/>
            <a:chOff x="238125" y="2409350"/>
            <a:chExt cx="760575" cy="414000"/>
          </a:xfrm>
        </p:grpSpPr>
        <p:sp>
          <p:nvSpPr>
            <p:cNvPr id="153" name="Google Shape;153;p21"/>
            <p:cNvSpPr/>
            <p:nvPr/>
          </p:nvSpPr>
          <p:spPr>
            <a:xfrm>
              <a:off x="238125" y="2409350"/>
              <a:ext cx="760575" cy="414000"/>
            </a:xfrm>
            <a:custGeom>
              <a:avLst/>
              <a:gdLst/>
              <a:ahLst/>
              <a:cxnLst/>
              <a:rect l="l" t="t" r="r" b="b"/>
              <a:pathLst>
                <a:path w="30423" h="16560" extrusionOk="0">
                  <a:moveTo>
                    <a:pt x="0" y="1"/>
                  </a:moveTo>
                  <a:lnTo>
                    <a:pt x="0" y="16560"/>
                  </a:lnTo>
                  <a:lnTo>
                    <a:pt x="2330" y="14045"/>
                  </a:lnTo>
                  <a:lnTo>
                    <a:pt x="30423" y="14045"/>
                  </a:lnTo>
                  <a:lnTo>
                    <a:pt x="304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1"/>
            <p:cNvSpPr/>
            <p:nvPr/>
          </p:nvSpPr>
          <p:spPr>
            <a:xfrm>
              <a:off x="782450" y="2485325"/>
              <a:ext cx="180850" cy="180850"/>
            </a:xfrm>
            <a:custGeom>
              <a:avLst/>
              <a:gdLst/>
              <a:ahLst/>
              <a:cxnLst/>
              <a:rect l="l" t="t" r="r" b="b"/>
              <a:pathLst>
                <a:path w="7234" h="7234" extrusionOk="0">
                  <a:moveTo>
                    <a:pt x="3618" y="0"/>
                  </a:moveTo>
                  <a:cubicBezTo>
                    <a:pt x="1620" y="0"/>
                    <a:pt x="1" y="1620"/>
                    <a:pt x="1" y="3618"/>
                  </a:cubicBezTo>
                  <a:cubicBezTo>
                    <a:pt x="1" y="5614"/>
                    <a:pt x="1620" y="7233"/>
                    <a:pt x="3618" y="7233"/>
                  </a:cubicBezTo>
                  <a:cubicBezTo>
                    <a:pt x="5614" y="7233"/>
                    <a:pt x="7234" y="5614"/>
                    <a:pt x="7234" y="3618"/>
                  </a:cubicBezTo>
                  <a:cubicBezTo>
                    <a:pt x="7234" y="1620"/>
                    <a:pt x="5614" y="0"/>
                    <a:pt x="3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p:nvPr/>
          </p:nvSpPr>
          <p:spPr>
            <a:xfrm>
              <a:off x="277200" y="2506650"/>
              <a:ext cx="457150" cy="14700"/>
            </a:xfrm>
            <a:custGeom>
              <a:avLst/>
              <a:gdLst/>
              <a:ahLst/>
              <a:cxnLst/>
              <a:rect l="l" t="t" r="r" b="b"/>
              <a:pathLst>
                <a:path w="18286" h="588" extrusionOk="0">
                  <a:moveTo>
                    <a:pt x="294" y="0"/>
                  </a:moveTo>
                  <a:cubicBezTo>
                    <a:pt x="132" y="0"/>
                    <a:pt x="0" y="132"/>
                    <a:pt x="0" y="294"/>
                  </a:cubicBezTo>
                  <a:cubicBezTo>
                    <a:pt x="0" y="458"/>
                    <a:pt x="132" y="588"/>
                    <a:pt x="294" y="588"/>
                  </a:cubicBezTo>
                  <a:lnTo>
                    <a:pt x="17992" y="588"/>
                  </a:lnTo>
                  <a:cubicBezTo>
                    <a:pt x="18154" y="588"/>
                    <a:pt x="18286" y="458"/>
                    <a:pt x="18286" y="294"/>
                  </a:cubicBezTo>
                  <a:cubicBezTo>
                    <a:pt x="18286" y="132"/>
                    <a:pt x="18154" y="0"/>
                    <a:pt x="17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1"/>
            <p:cNvSpPr/>
            <p:nvPr/>
          </p:nvSpPr>
          <p:spPr>
            <a:xfrm>
              <a:off x="563575" y="2561025"/>
              <a:ext cx="170775" cy="14750"/>
            </a:xfrm>
            <a:custGeom>
              <a:avLst/>
              <a:gdLst/>
              <a:ahLst/>
              <a:cxnLst/>
              <a:rect l="l" t="t" r="r" b="b"/>
              <a:pathLst>
                <a:path w="6831" h="590" extrusionOk="0">
                  <a:moveTo>
                    <a:pt x="295" y="0"/>
                  </a:moveTo>
                  <a:cubicBezTo>
                    <a:pt x="131" y="0"/>
                    <a:pt x="1" y="132"/>
                    <a:pt x="1" y="294"/>
                  </a:cubicBezTo>
                  <a:cubicBezTo>
                    <a:pt x="1" y="458"/>
                    <a:pt x="133" y="590"/>
                    <a:pt x="295" y="590"/>
                  </a:cubicBezTo>
                  <a:lnTo>
                    <a:pt x="6537" y="590"/>
                  </a:lnTo>
                  <a:cubicBezTo>
                    <a:pt x="6699" y="590"/>
                    <a:pt x="6831" y="458"/>
                    <a:pt x="6831" y="294"/>
                  </a:cubicBezTo>
                  <a:cubicBezTo>
                    <a:pt x="6831" y="132"/>
                    <a:pt x="6699" y="0"/>
                    <a:pt x="6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p:nvPr/>
          </p:nvSpPr>
          <p:spPr>
            <a:xfrm>
              <a:off x="273525" y="2561025"/>
              <a:ext cx="265250" cy="14750"/>
            </a:xfrm>
            <a:custGeom>
              <a:avLst/>
              <a:gdLst/>
              <a:ahLst/>
              <a:cxnLst/>
              <a:rect l="l" t="t" r="r" b="b"/>
              <a:pathLst>
                <a:path w="10610" h="590" extrusionOk="0">
                  <a:moveTo>
                    <a:pt x="294" y="0"/>
                  </a:moveTo>
                  <a:cubicBezTo>
                    <a:pt x="132" y="0"/>
                    <a:pt x="0" y="132"/>
                    <a:pt x="0" y="294"/>
                  </a:cubicBezTo>
                  <a:cubicBezTo>
                    <a:pt x="0" y="458"/>
                    <a:pt x="132" y="590"/>
                    <a:pt x="294" y="590"/>
                  </a:cubicBezTo>
                  <a:lnTo>
                    <a:pt x="10314" y="590"/>
                  </a:lnTo>
                  <a:cubicBezTo>
                    <a:pt x="10478" y="590"/>
                    <a:pt x="10609" y="458"/>
                    <a:pt x="10609" y="294"/>
                  </a:cubicBezTo>
                  <a:cubicBezTo>
                    <a:pt x="10609" y="132"/>
                    <a:pt x="10478" y="0"/>
                    <a:pt x="10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p:nvPr/>
          </p:nvSpPr>
          <p:spPr>
            <a:xfrm>
              <a:off x="277200" y="2615400"/>
              <a:ext cx="457150" cy="14725"/>
            </a:xfrm>
            <a:custGeom>
              <a:avLst/>
              <a:gdLst/>
              <a:ahLst/>
              <a:cxnLst/>
              <a:rect l="l" t="t" r="r" b="b"/>
              <a:pathLst>
                <a:path w="18286" h="589" extrusionOk="0">
                  <a:moveTo>
                    <a:pt x="294" y="0"/>
                  </a:moveTo>
                  <a:cubicBezTo>
                    <a:pt x="132" y="0"/>
                    <a:pt x="0" y="132"/>
                    <a:pt x="0" y="294"/>
                  </a:cubicBezTo>
                  <a:cubicBezTo>
                    <a:pt x="0" y="456"/>
                    <a:pt x="132" y="588"/>
                    <a:pt x="294" y="588"/>
                  </a:cubicBezTo>
                  <a:lnTo>
                    <a:pt x="17992" y="588"/>
                  </a:lnTo>
                  <a:cubicBezTo>
                    <a:pt x="18154" y="588"/>
                    <a:pt x="18286" y="456"/>
                    <a:pt x="18286" y="294"/>
                  </a:cubicBezTo>
                  <a:cubicBezTo>
                    <a:pt x="18286" y="132"/>
                    <a:pt x="18154" y="0"/>
                    <a:pt x="17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p:nvPr/>
          </p:nvSpPr>
          <p:spPr>
            <a:xfrm>
              <a:off x="594675" y="2669775"/>
              <a:ext cx="139675" cy="14725"/>
            </a:xfrm>
            <a:custGeom>
              <a:avLst/>
              <a:gdLst/>
              <a:ahLst/>
              <a:cxnLst/>
              <a:rect l="l" t="t" r="r" b="b"/>
              <a:pathLst>
                <a:path w="5587" h="589" extrusionOk="0">
                  <a:moveTo>
                    <a:pt x="294" y="1"/>
                  </a:moveTo>
                  <a:cubicBezTo>
                    <a:pt x="132" y="1"/>
                    <a:pt x="1" y="132"/>
                    <a:pt x="1" y="294"/>
                  </a:cubicBezTo>
                  <a:cubicBezTo>
                    <a:pt x="1" y="457"/>
                    <a:pt x="132" y="588"/>
                    <a:pt x="294" y="588"/>
                  </a:cubicBezTo>
                  <a:lnTo>
                    <a:pt x="5293" y="588"/>
                  </a:lnTo>
                  <a:cubicBezTo>
                    <a:pt x="5455" y="588"/>
                    <a:pt x="5587" y="457"/>
                    <a:pt x="5587" y="294"/>
                  </a:cubicBezTo>
                  <a:cubicBezTo>
                    <a:pt x="5587" y="132"/>
                    <a:pt x="5455" y="1"/>
                    <a:pt x="5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p:nvPr/>
          </p:nvSpPr>
          <p:spPr>
            <a:xfrm>
              <a:off x="385300" y="2669775"/>
              <a:ext cx="185775" cy="14725"/>
            </a:xfrm>
            <a:custGeom>
              <a:avLst/>
              <a:gdLst/>
              <a:ahLst/>
              <a:cxnLst/>
              <a:rect l="l" t="t" r="r" b="b"/>
              <a:pathLst>
                <a:path w="7431" h="589" extrusionOk="0">
                  <a:moveTo>
                    <a:pt x="295" y="1"/>
                  </a:moveTo>
                  <a:cubicBezTo>
                    <a:pt x="132" y="1"/>
                    <a:pt x="1" y="132"/>
                    <a:pt x="1" y="294"/>
                  </a:cubicBezTo>
                  <a:cubicBezTo>
                    <a:pt x="1" y="457"/>
                    <a:pt x="132" y="588"/>
                    <a:pt x="295" y="588"/>
                  </a:cubicBezTo>
                  <a:lnTo>
                    <a:pt x="7135" y="588"/>
                  </a:lnTo>
                  <a:cubicBezTo>
                    <a:pt x="7299" y="588"/>
                    <a:pt x="7430" y="457"/>
                    <a:pt x="7430" y="294"/>
                  </a:cubicBezTo>
                  <a:cubicBezTo>
                    <a:pt x="7430" y="132"/>
                    <a:pt x="7299" y="1"/>
                    <a:pt x="7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p:nvPr/>
          </p:nvSpPr>
          <p:spPr>
            <a:xfrm>
              <a:off x="779775" y="2543150"/>
              <a:ext cx="189050" cy="65425"/>
            </a:xfrm>
            <a:custGeom>
              <a:avLst/>
              <a:gdLst/>
              <a:ahLst/>
              <a:cxnLst/>
              <a:rect l="l" t="t" r="r" b="b"/>
              <a:pathLst>
                <a:path w="7562" h="2617" extrusionOk="0">
                  <a:moveTo>
                    <a:pt x="673" y="0"/>
                  </a:moveTo>
                  <a:cubicBezTo>
                    <a:pt x="302" y="0"/>
                    <a:pt x="0" y="302"/>
                    <a:pt x="0" y="673"/>
                  </a:cubicBezTo>
                  <a:lnTo>
                    <a:pt x="0" y="1944"/>
                  </a:lnTo>
                  <a:cubicBezTo>
                    <a:pt x="0" y="2315"/>
                    <a:pt x="302" y="2616"/>
                    <a:pt x="673" y="2616"/>
                  </a:cubicBezTo>
                  <a:lnTo>
                    <a:pt x="6889" y="2616"/>
                  </a:lnTo>
                  <a:cubicBezTo>
                    <a:pt x="7260" y="2616"/>
                    <a:pt x="7562" y="2315"/>
                    <a:pt x="7562" y="1944"/>
                  </a:cubicBezTo>
                  <a:lnTo>
                    <a:pt x="7562" y="673"/>
                  </a:lnTo>
                  <a:cubicBezTo>
                    <a:pt x="7562" y="302"/>
                    <a:pt x="7260" y="0"/>
                    <a:pt x="6889" y="0"/>
                  </a:cubicBezTo>
                  <a:close/>
                </a:path>
              </a:pathLst>
            </a:custGeom>
            <a:solidFill>
              <a:srgbClr val="C8D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p:nvPr/>
          </p:nvSpPr>
          <p:spPr>
            <a:xfrm>
              <a:off x="786050" y="2549475"/>
              <a:ext cx="176500" cy="52800"/>
            </a:xfrm>
            <a:custGeom>
              <a:avLst/>
              <a:gdLst/>
              <a:ahLst/>
              <a:cxnLst/>
              <a:rect l="l" t="t" r="r" b="b"/>
              <a:pathLst>
                <a:path w="7060" h="2112" extrusionOk="0">
                  <a:moveTo>
                    <a:pt x="422" y="0"/>
                  </a:moveTo>
                  <a:cubicBezTo>
                    <a:pt x="190" y="0"/>
                    <a:pt x="1" y="188"/>
                    <a:pt x="1" y="421"/>
                  </a:cubicBezTo>
                  <a:lnTo>
                    <a:pt x="1" y="1691"/>
                  </a:lnTo>
                  <a:cubicBezTo>
                    <a:pt x="1" y="1923"/>
                    <a:pt x="190" y="2112"/>
                    <a:pt x="422" y="2112"/>
                  </a:cubicBezTo>
                  <a:lnTo>
                    <a:pt x="6638" y="2112"/>
                  </a:lnTo>
                  <a:cubicBezTo>
                    <a:pt x="6872" y="2112"/>
                    <a:pt x="7059" y="1923"/>
                    <a:pt x="7059" y="1691"/>
                  </a:cubicBezTo>
                  <a:lnTo>
                    <a:pt x="7059" y="420"/>
                  </a:lnTo>
                  <a:cubicBezTo>
                    <a:pt x="7059" y="188"/>
                    <a:pt x="6872" y="0"/>
                    <a:pt x="6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1"/>
            <p:cNvSpPr/>
            <p:nvPr/>
          </p:nvSpPr>
          <p:spPr>
            <a:xfrm>
              <a:off x="897475" y="2569000"/>
              <a:ext cx="45300" cy="18125"/>
            </a:xfrm>
            <a:custGeom>
              <a:avLst/>
              <a:gdLst/>
              <a:ahLst/>
              <a:cxnLst/>
              <a:rect l="l" t="t" r="r" b="b"/>
              <a:pathLst>
                <a:path w="1812" h="725" extrusionOk="0">
                  <a:moveTo>
                    <a:pt x="885" y="1"/>
                  </a:moveTo>
                  <a:cubicBezTo>
                    <a:pt x="567" y="1"/>
                    <a:pt x="268" y="140"/>
                    <a:pt x="64" y="383"/>
                  </a:cubicBezTo>
                  <a:cubicBezTo>
                    <a:pt x="0" y="457"/>
                    <a:pt x="9" y="567"/>
                    <a:pt x="83" y="631"/>
                  </a:cubicBezTo>
                  <a:cubicBezTo>
                    <a:pt x="116" y="659"/>
                    <a:pt x="157" y="672"/>
                    <a:pt x="197" y="672"/>
                  </a:cubicBezTo>
                  <a:cubicBezTo>
                    <a:pt x="247" y="672"/>
                    <a:pt x="297" y="651"/>
                    <a:pt x="332" y="610"/>
                  </a:cubicBezTo>
                  <a:cubicBezTo>
                    <a:pt x="470" y="446"/>
                    <a:pt x="671" y="354"/>
                    <a:pt x="885" y="354"/>
                  </a:cubicBezTo>
                  <a:cubicBezTo>
                    <a:pt x="1115" y="354"/>
                    <a:pt x="1333" y="464"/>
                    <a:pt x="1469" y="652"/>
                  </a:cubicBezTo>
                  <a:cubicBezTo>
                    <a:pt x="1504" y="699"/>
                    <a:pt x="1557" y="725"/>
                    <a:pt x="1612" y="725"/>
                  </a:cubicBezTo>
                  <a:cubicBezTo>
                    <a:pt x="1648" y="725"/>
                    <a:pt x="1684" y="714"/>
                    <a:pt x="1715" y="692"/>
                  </a:cubicBezTo>
                  <a:cubicBezTo>
                    <a:pt x="1794" y="634"/>
                    <a:pt x="1812" y="524"/>
                    <a:pt x="1754" y="445"/>
                  </a:cubicBezTo>
                  <a:cubicBezTo>
                    <a:pt x="1553" y="168"/>
                    <a:pt x="1227" y="1"/>
                    <a:pt x="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
            <p:cNvSpPr/>
            <p:nvPr/>
          </p:nvSpPr>
          <p:spPr>
            <a:xfrm>
              <a:off x="805875" y="2569000"/>
              <a:ext cx="45275" cy="18125"/>
            </a:xfrm>
            <a:custGeom>
              <a:avLst/>
              <a:gdLst/>
              <a:ahLst/>
              <a:cxnLst/>
              <a:rect l="l" t="t" r="r" b="b"/>
              <a:pathLst>
                <a:path w="1811" h="725" extrusionOk="0">
                  <a:moveTo>
                    <a:pt x="927" y="1"/>
                  </a:moveTo>
                  <a:cubicBezTo>
                    <a:pt x="583" y="1"/>
                    <a:pt x="259" y="168"/>
                    <a:pt x="56" y="445"/>
                  </a:cubicBezTo>
                  <a:cubicBezTo>
                    <a:pt x="0" y="524"/>
                    <a:pt x="17" y="634"/>
                    <a:pt x="95" y="692"/>
                  </a:cubicBezTo>
                  <a:cubicBezTo>
                    <a:pt x="127" y="714"/>
                    <a:pt x="164" y="725"/>
                    <a:pt x="200" y="725"/>
                  </a:cubicBezTo>
                  <a:cubicBezTo>
                    <a:pt x="255" y="725"/>
                    <a:pt x="308" y="699"/>
                    <a:pt x="342" y="652"/>
                  </a:cubicBezTo>
                  <a:cubicBezTo>
                    <a:pt x="477" y="464"/>
                    <a:pt x="697" y="354"/>
                    <a:pt x="927" y="354"/>
                  </a:cubicBezTo>
                  <a:cubicBezTo>
                    <a:pt x="1141" y="354"/>
                    <a:pt x="1341" y="446"/>
                    <a:pt x="1478" y="610"/>
                  </a:cubicBezTo>
                  <a:cubicBezTo>
                    <a:pt x="1514" y="651"/>
                    <a:pt x="1564" y="672"/>
                    <a:pt x="1614" y="672"/>
                  </a:cubicBezTo>
                  <a:cubicBezTo>
                    <a:pt x="1654" y="672"/>
                    <a:pt x="1694" y="659"/>
                    <a:pt x="1727" y="631"/>
                  </a:cubicBezTo>
                  <a:cubicBezTo>
                    <a:pt x="1801" y="567"/>
                    <a:pt x="1810" y="457"/>
                    <a:pt x="1748" y="383"/>
                  </a:cubicBezTo>
                  <a:cubicBezTo>
                    <a:pt x="1544" y="140"/>
                    <a:pt x="1244" y="1"/>
                    <a:pt x="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21"/>
          <p:cNvGrpSpPr/>
          <p:nvPr/>
        </p:nvGrpSpPr>
        <p:grpSpPr>
          <a:xfrm flipH="1">
            <a:off x="6333399" y="714161"/>
            <a:ext cx="744001" cy="413322"/>
            <a:chOff x="315275" y="3124950"/>
            <a:chExt cx="658175" cy="365675"/>
          </a:xfrm>
        </p:grpSpPr>
        <p:sp>
          <p:nvSpPr>
            <p:cNvPr id="173" name="Google Shape;173;p21"/>
            <p:cNvSpPr/>
            <p:nvPr/>
          </p:nvSpPr>
          <p:spPr>
            <a:xfrm>
              <a:off x="315275" y="3124950"/>
              <a:ext cx="634175" cy="365675"/>
            </a:xfrm>
            <a:custGeom>
              <a:avLst/>
              <a:gdLst/>
              <a:ahLst/>
              <a:cxnLst/>
              <a:rect l="l" t="t" r="r" b="b"/>
              <a:pathLst>
                <a:path w="25367" h="14627" extrusionOk="0">
                  <a:moveTo>
                    <a:pt x="763" y="0"/>
                  </a:moveTo>
                  <a:cubicBezTo>
                    <a:pt x="342" y="0"/>
                    <a:pt x="1" y="341"/>
                    <a:pt x="1" y="762"/>
                  </a:cubicBezTo>
                  <a:lnTo>
                    <a:pt x="1" y="11111"/>
                  </a:lnTo>
                  <a:cubicBezTo>
                    <a:pt x="1" y="11532"/>
                    <a:pt x="342" y="11873"/>
                    <a:pt x="763" y="11873"/>
                  </a:cubicBezTo>
                  <a:lnTo>
                    <a:pt x="22394" y="11873"/>
                  </a:lnTo>
                  <a:lnTo>
                    <a:pt x="25366" y="14626"/>
                  </a:lnTo>
                  <a:lnTo>
                    <a:pt x="25366" y="762"/>
                  </a:lnTo>
                  <a:cubicBezTo>
                    <a:pt x="25366" y="341"/>
                    <a:pt x="25026" y="0"/>
                    <a:pt x="24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1"/>
            <p:cNvSpPr/>
            <p:nvPr/>
          </p:nvSpPr>
          <p:spPr>
            <a:xfrm>
              <a:off x="875125" y="3421750"/>
              <a:ext cx="98325" cy="68875"/>
            </a:xfrm>
            <a:custGeom>
              <a:avLst/>
              <a:gdLst/>
              <a:ahLst/>
              <a:cxnLst/>
              <a:rect l="l" t="t" r="r" b="b"/>
              <a:pathLst>
                <a:path w="3933" h="2755" extrusionOk="0">
                  <a:moveTo>
                    <a:pt x="0" y="1"/>
                  </a:moveTo>
                  <a:lnTo>
                    <a:pt x="2972" y="2754"/>
                  </a:lnTo>
                  <a:lnTo>
                    <a:pt x="3933" y="2754"/>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1"/>
            <p:cNvSpPr/>
            <p:nvPr/>
          </p:nvSpPr>
          <p:spPr>
            <a:xfrm>
              <a:off x="339300" y="3124950"/>
              <a:ext cx="634150" cy="365675"/>
            </a:xfrm>
            <a:custGeom>
              <a:avLst/>
              <a:gdLst/>
              <a:ahLst/>
              <a:cxnLst/>
              <a:rect l="l" t="t" r="r" b="b"/>
              <a:pathLst>
                <a:path w="25366" h="14627" extrusionOk="0">
                  <a:moveTo>
                    <a:pt x="764" y="0"/>
                  </a:moveTo>
                  <a:cubicBezTo>
                    <a:pt x="343" y="0"/>
                    <a:pt x="0" y="341"/>
                    <a:pt x="0" y="762"/>
                  </a:cubicBezTo>
                  <a:lnTo>
                    <a:pt x="0" y="11111"/>
                  </a:lnTo>
                  <a:cubicBezTo>
                    <a:pt x="0" y="11532"/>
                    <a:pt x="343" y="11873"/>
                    <a:pt x="764" y="11873"/>
                  </a:cubicBezTo>
                  <a:lnTo>
                    <a:pt x="22394" y="11873"/>
                  </a:lnTo>
                  <a:lnTo>
                    <a:pt x="25366" y="14626"/>
                  </a:lnTo>
                  <a:lnTo>
                    <a:pt x="25366" y="762"/>
                  </a:lnTo>
                  <a:cubicBezTo>
                    <a:pt x="25366" y="341"/>
                    <a:pt x="25025" y="0"/>
                    <a:pt x="24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1"/>
            <p:cNvSpPr/>
            <p:nvPr/>
          </p:nvSpPr>
          <p:spPr>
            <a:xfrm>
              <a:off x="792825" y="3237950"/>
              <a:ext cx="73725" cy="73700"/>
            </a:xfrm>
            <a:custGeom>
              <a:avLst/>
              <a:gdLst/>
              <a:ahLst/>
              <a:cxnLst/>
              <a:rect l="l" t="t" r="r" b="b"/>
              <a:pathLst>
                <a:path w="2949" h="2948" extrusionOk="0">
                  <a:moveTo>
                    <a:pt x="1475" y="0"/>
                  </a:moveTo>
                  <a:cubicBezTo>
                    <a:pt x="661" y="0"/>
                    <a:pt x="1" y="661"/>
                    <a:pt x="1" y="1474"/>
                  </a:cubicBezTo>
                  <a:cubicBezTo>
                    <a:pt x="1" y="2288"/>
                    <a:pt x="661" y="2948"/>
                    <a:pt x="1475" y="2948"/>
                  </a:cubicBezTo>
                  <a:cubicBezTo>
                    <a:pt x="2288" y="2948"/>
                    <a:pt x="2949" y="2288"/>
                    <a:pt x="2949" y="1474"/>
                  </a:cubicBezTo>
                  <a:cubicBezTo>
                    <a:pt x="2949" y="661"/>
                    <a:pt x="2288" y="0"/>
                    <a:pt x="1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1"/>
            <p:cNvSpPr/>
            <p:nvPr/>
          </p:nvSpPr>
          <p:spPr>
            <a:xfrm>
              <a:off x="619550" y="3237950"/>
              <a:ext cx="73675" cy="73700"/>
            </a:xfrm>
            <a:custGeom>
              <a:avLst/>
              <a:gdLst/>
              <a:ahLst/>
              <a:cxnLst/>
              <a:rect l="l" t="t" r="r" b="b"/>
              <a:pathLst>
                <a:path w="2947" h="2948" extrusionOk="0">
                  <a:moveTo>
                    <a:pt x="1473" y="0"/>
                  </a:moveTo>
                  <a:cubicBezTo>
                    <a:pt x="660" y="0"/>
                    <a:pt x="1" y="661"/>
                    <a:pt x="1" y="1474"/>
                  </a:cubicBezTo>
                  <a:cubicBezTo>
                    <a:pt x="1" y="2288"/>
                    <a:pt x="660" y="2948"/>
                    <a:pt x="1473" y="2948"/>
                  </a:cubicBezTo>
                  <a:cubicBezTo>
                    <a:pt x="2286" y="2948"/>
                    <a:pt x="2947" y="2288"/>
                    <a:pt x="2947" y="1474"/>
                  </a:cubicBezTo>
                  <a:cubicBezTo>
                    <a:pt x="2947" y="661"/>
                    <a:pt x="2286" y="0"/>
                    <a:pt x="1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1"/>
            <p:cNvSpPr/>
            <p:nvPr/>
          </p:nvSpPr>
          <p:spPr>
            <a:xfrm>
              <a:off x="446225" y="3237950"/>
              <a:ext cx="73675" cy="73700"/>
            </a:xfrm>
            <a:custGeom>
              <a:avLst/>
              <a:gdLst/>
              <a:ahLst/>
              <a:cxnLst/>
              <a:rect l="l" t="t" r="r" b="b"/>
              <a:pathLst>
                <a:path w="2947" h="2948" extrusionOk="0">
                  <a:moveTo>
                    <a:pt x="1475" y="0"/>
                  </a:moveTo>
                  <a:cubicBezTo>
                    <a:pt x="660" y="0"/>
                    <a:pt x="1" y="661"/>
                    <a:pt x="1" y="1474"/>
                  </a:cubicBezTo>
                  <a:cubicBezTo>
                    <a:pt x="1" y="2288"/>
                    <a:pt x="660" y="2948"/>
                    <a:pt x="1475" y="2948"/>
                  </a:cubicBezTo>
                  <a:cubicBezTo>
                    <a:pt x="2288" y="2948"/>
                    <a:pt x="2947" y="2288"/>
                    <a:pt x="2947" y="1474"/>
                  </a:cubicBezTo>
                  <a:cubicBezTo>
                    <a:pt x="2947" y="661"/>
                    <a:pt x="2288" y="0"/>
                    <a:pt x="1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1"/>
          <p:cNvSpPr/>
          <p:nvPr/>
        </p:nvSpPr>
        <p:spPr>
          <a:xfrm>
            <a:off x="184990" y="3995497"/>
            <a:ext cx="4465869" cy="366000"/>
          </a:xfrm>
          <a:prstGeom prst="rect">
            <a:avLst/>
          </a:prstGeom>
          <a:noFill/>
          <a:ln w="381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cs-CZ" sz="1200" u="sng" dirty="0">
                <a:solidFill>
                  <a:schemeClr val="bg1">
                    <a:lumMod val="60000"/>
                    <a:lumOff val="40000"/>
                  </a:schemeClr>
                </a:solidFill>
                <a:latin typeface="Golos Text" panose="020B0604020202020204" charset="0"/>
                <a:cs typeface="Golos Text" panose="020B0604020202020204" charset="0"/>
              </a:rPr>
              <a:t>Michaela Lebedíková</a:t>
            </a:r>
            <a:r>
              <a:rPr lang="cs-CZ" sz="1200" dirty="0">
                <a:solidFill>
                  <a:schemeClr val="bg1">
                    <a:lumMod val="60000"/>
                    <a:lumOff val="40000"/>
                  </a:schemeClr>
                </a:solidFill>
                <a:latin typeface="Golos Text" panose="020B0604020202020204" charset="0"/>
                <a:cs typeface="Golos Text" panose="020B0604020202020204" charset="0"/>
              </a:rPr>
              <a:t>, David Šmahel &amp; Hana Macháčková</a:t>
            </a:r>
            <a:endParaRPr sz="1200" dirty="0">
              <a:solidFill>
                <a:schemeClr val="bg1">
                  <a:lumMod val="60000"/>
                  <a:lumOff val="40000"/>
                </a:schemeClr>
              </a:solidFill>
              <a:latin typeface="Golos Text" panose="020B0604020202020204" charset="0"/>
              <a:cs typeface="Golos Text" panose="020B0604020202020204" charset="0"/>
            </a:endParaRPr>
          </a:p>
        </p:txBody>
      </p:sp>
      <p:pic>
        <p:nvPicPr>
          <p:cNvPr id="3" name="Obrázek 2" descr="Obsah obrázku bílé, design&#10;&#10;Popis byl vytvořen automaticky">
            <a:extLst>
              <a:ext uri="{FF2B5EF4-FFF2-40B4-BE49-F238E27FC236}">
                <a16:creationId xmlns:a16="http://schemas.microsoft.com/office/drawing/2014/main" id="{0B1508F4-C7C3-A164-6B8A-5F3A1E31E625}"/>
              </a:ext>
            </a:extLst>
          </p:cNvPr>
          <p:cNvPicPr>
            <a:picLocks noChangeAspect="1"/>
          </p:cNvPicPr>
          <p:nvPr/>
        </p:nvPicPr>
        <p:blipFill>
          <a:blip r:embed="rId3"/>
          <a:stretch>
            <a:fillRect/>
          </a:stretch>
        </p:blipFill>
        <p:spPr>
          <a:xfrm>
            <a:off x="5800403" y="1971454"/>
            <a:ext cx="3158607" cy="3158607"/>
          </a:xfrm>
          <a:prstGeom prst="rect">
            <a:avLst/>
          </a:prstGeom>
        </p:spPr>
      </p:pic>
      <p:sp>
        <p:nvSpPr>
          <p:cNvPr id="4" name="Google Shape;799;p43">
            <a:extLst>
              <a:ext uri="{FF2B5EF4-FFF2-40B4-BE49-F238E27FC236}">
                <a16:creationId xmlns:a16="http://schemas.microsoft.com/office/drawing/2014/main" id="{FD1C68A7-5B1D-F1C9-6367-8BC8B2B10E47}"/>
              </a:ext>
            </a:extLst>
          </p:cNvPr>
          <p:cNvSpPr txBox="1">
            <a:spLocks/>
          </p:cNvSpPr>
          <p:nvPr/>
        </p:nvSpPr>
        <p:spPr>
          <a:xfrm>
            <a:off x="321244" y="836186"/>
            <a:ext cx="3993160" cy="12647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dirty="0">
                <a:solidFill>
                  <a:schemeClr val="bg1">
                    <a:lumMod val="60000"/>
                    <a:lumOff val="40000"/>
                  </a:schemeClr>
                </a:solidFill>
                <a:latin typeface="Golos Text" panose="020B0604020202020204" charset="0"/>
                <a:cs typeface="Golos Text" panose="020B0604020202020204" charset="0"/>
              </a:rPr>
              <a:t>Interdisciplinary Research Team on Internet and Society</a:t>
            </a:r>
          </a:p>
          <a:p>
            <a:r>
              <a:rPr lang="en-US" sz="1100" dirty="0">
                <a:solidFill>
                  <a:schemeClr val="bg1">
                    <a:lumMod val="60000"/>
                    <a:lumOff val="40000"/>
                  </a:schemeClr>
                </a:solidFill>
                <a:latin typeface="Golos Text" panose="020B0604020202020204" charset="0"/>
                <a:cs typeface="Golos Text" panose="020B0604020202020204" charset="0"/>
              </a:rPr>
              <a:t>Department of </a:t>
            </a:r>
            <a:r>
              <a:rPr lang="cs-CZ" sz="1100" dirty="0">
                <a:solidFill>
                  <a:schemeClr val="bg1">
                    <a:lumMod val="60000"/>
                    <a:lumOff val="40000"/>
                  </a:schemeClr>
                </a:solidFill>
                <a:latin typeface="Golos Text" panose="020B0604020202020204" charset="0"/>
                <a:cs typeface="Golos Text" panose="020B0604020202020204" charset="0"/>
              </a:rPr>
              <a:t>M</a:t>
            </a:r>
            <a:r>
              <a:rPr lang="en-US" sz="1100" dirty="0">
                <a:solidFill>
                  <a:schemeClr val="bg1">
                    <a:lumMod val="60000"/>
                    <a:lumOff val="40000"/>
                  </a:schemeClr>
                </a:solidFill>
                <a:latin typeface="Golos Text" panose="020B0604020202020204" charset="0"/>
                <a:cs typeface="Golos Text" panose="020B0604020202020204" charset="0"/>
              </a:rPr>
              <a:t>edia </a:t>
            </a:r>
            <a:r>
              <a:rPr lang="cs-CZ" sz="1100" dirty="0">
                <a:solidFill>
                  <a:schemeClr val="bg1">
                    <a:lumMod val="60000"/>
                    <a:lumOff val="40000"/>
                  </a:schemeClr>
                </a:solidFill>
                <a:latin typeface="Golos Text" panose="020B0604020202020204" charset="0"/>
                <a:cs typeface="Golos Text" panose="020B0604020202020204" charset="0"/>
              </a:rPr>
              <a:t>S</a:t>
            </a:r>
            <a:r>
              <a:rPr lang="en-US" sz="1100" dirty="0">
                <a:solidFill>
                  <a:schemeClr val="bg1">
                    <a:lumMod val="60000"/>
                    <a:lumOff val="40000"/>
                  </a:schemeClr>
                </a:solidFill>
                <a:latin typeface="Golos Text" panose="020B0604020202020204" charset="0"/>
                <a:cs typeface="Golos Text" panose="020B0604020202020204" charset="0"/>
              </a:rPr>
              <a:t>tudies and </a:t>
            </a:r>
            <a:r>
              <a:rPr lang="cs-CZ" sz="1100" dirty="0">
                <a:solidFill>
                  <a:schemeClr val="bg1">
                    <a:lumMod val="60000"/>
                    <a:lumOff val="40000"/>
                  </a:schemeClr>
                </a:solidFill>
                <a:latin typeface="Golos Text" panose="020B0604020202020204" charset="0"/>
                <a:cs typeface="Golos Text" panose="020B0604020202020204" charset="0"/>
              </a:rPr>
              <a:t>J</a:t>
            </a:r>
            <a:r>
              <a:rPr lang="en-US" sz="1100" dirty="0">
                <a:solidFill>
                  <a:schemeClr val="bg1">
                    <a:lumMod val="60000"/>
                    <a:lumOff val="40000"/>
                  </a:schemeClr>
                </a:solidFill>
                <a:latin typeface="Golos Text" panose="020B0604020202020204" charset="0"/>
                <a:cs typeface="Golos Text" panose="020B0604020202020204" charset="0"/>
              </a:rPr>
              <a:t>ournalism</a:t>
            </a:r>
          </a:p>
          <a:p>
            <a:r>
              <a:rPr lang="en-US" sz="1100" dirty="0">
                <a:solidFill>
                  <a:schemeClr val="bg1">
                    <a:lumMod val="60000"/>
                    <a:lumOff val="40000"/>
                  </a:schemeClr>
                </a:solidFill>
                <a:latin typeface="Golos Text" panose="020B0604020202020204" charset="0"/>
                <a:cs typeface="Golos Text" panose="020B0604020202020204" charset="0"/>
              </a:rPr>
              <a:t>Faculty of Social Studies</a:t>
            </a:r>
          </a:p>
          <a:p>
            <a:r>
              <a:rPr lang="en-US" sz="1100" dirty="0">
                <a:solidFill>
                  <a:schemeClr val="bg1">
                    <a:lumMod val="60000"/>
                    <a:lumOff val="40000"/>
                  </a:schemeClr>
                </a:solidFill>
                <a:latin typeface="Golos Text" panose="020B0604020202020204" charset="0"/>
                <a:cs typeface="Golos Text" panose="020B0604020202020204" charset="0"/>
              </a:rPr>
              <a:t>Masaryk University</a:t>
            </a:r>
          </a:p>
          <a:p>
            <a:r>
              <a:rPr lang="en-US" sz="1100" dirty="0">
                <a:solidFill>
                  <a:schemeClr val="bg1">
                    <a:lumMod val="60000"/>
                    <a:lumOff val="40000"/>
                  </a:schemeClr>
                </a:solidFill>
                <a:latin typeface="Golos Text" panose="020B0604020202020204" charset="0"/>
                <a:cs typeface="Golos Text" panose="020B0604020202020204" charset="0"/>
              </a:rPr>
              <a:t>Brno, Czechia</a:t>
            </a:r>
          </a:p>
        </p:txBody>
      </p:sp>
      <p:sp>
        <p:nvSpPr>
          <p:cNvPr id="5" name="Google Shape;799;p43">
            <a:extLst>
              <a:ext uri="{FF2B5EF4-FFF2-40B4-BE49-F238E27FC236}">
                <a16:creationId xmlns:a16="http://schemas.microsoft.com/office/drawing/2014/main" id="{1B5A08DF-1C66-1B3F-CF99-203B700225DA}"/>
              </a:ext>
            </a:extLst>
          </p:cNvPr>
          <p:cNvSpPr txBox="1">
            <a:spLocks/>
          </p:cNvSpPr>
          <p:nvPr/>
        </p:nvSpPr>
        <p:spPr>
          <a:xfrm>
            <a:off x="4890889" y="211346"/>
            <a:ext cx="3993160" cy="12647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cs-CZ" sz="1100" dirty="0">
                <a:solidFill>
                  <a:schemeClr val="bg1">
                    <a:lumMod val="60000"/>
                    <a:lumOff val="40000"/>
                  </a:schemeClr>
                </a:solidFill>
                <a:latin typeface="Golos Text" panose="020B0604020202020204" charset="0"/>
                <a:cs typeface="Golos Text" panose="020B0604020202020204" charset="0"/>
              </a:rPr>
              <a:t>#IAMCR2023</a:t>
            </a:r>
            <a:endParaRPr lang="en-US" sz="1100" dirty="0">
              <a:solidFill>
                <a:schemeClr val="bg1">
                  <a:lumMod val="60000"/>
                  <a:lumOff val="40000"/>
                </a:schemeClr>
              </a:solidFill>
              <a:latin typeface="Golos Text" panose="020B0604020202020204" charset="0"/>
              <a:cs typeface="Golos Text" panose="020B0604020202020204" charset="0"/>
            </a:endParaRPr>
          </a:p>
        </p:txBody>
      </p:sp>
      <p:grpSp>
        <p:nvGrpSpPr>
          <p:cNvPr id="165" name="Google Shape;165;p21"/>
          <p:cNvGrpSpPr/>
          <p:nvPr/>
        </p:nvGrpSpPr>
        <p:grpSpPr>
          <a:xfrm>
            <a:off x="4966251" y="2651008"/>
            <a:ext cx="1147199" cy="637372"/>
            <a:chOff x="315275" y="3124950"/>
            <a:chExt cx="658175" cy="365675"/>
          </a:xfrm>
        </p:grpSpPr>
        <p:sp>
          <p:nvSpPr>
            <p:cNvPr id="166" name="Google Shape;166;p21"/>
            <p:cNvSpPr/>
            <p:nvPr/>
          </p:nvSpPr>
          <p:spPr>
            <a:xfrm>
              <a:off x="315275" y="3124950"/>
              <a:ext cx="634175" cy="365675"/>
            </a:xfrm>
            <a:custGeom>
              <a:avLst/>
              <a:gdLst/>
              <a:ahLst/>
              <a:cxnLst/>
              <a:rect l="l" t="t" r="r" b="b"/>
              <a:pathLst>
                <a:path w="25367" h="14627" extrusionOk="0">
                  <a:moveTo>
                    <a:pt x="763" y="0"/>
                  </a:moveTo>
                  <a:cubicBezTo>
                    <a:pt x="342" y="0"/>
                    <a:pt x="1" y="341"/>
                    <a:pt x="1" y="762"/>
                  </a:cubicBezTo>
                  <a:lnTo>
                    <a:pt x="1" y="11111"/>
                  </a:lnTo>
                  <a:cubicBezTo>
                    <a:pt x="1" y="11532"/>
                    <a:pt x="342" y="11873"/>
                    <a:pt x="763" y="11873"/>
                  </a:cubicBezTo>
                  <a:lnTo>
                    <a:pt x="22394" y="11873"/>
                  </a:lnTo>
                  <a:lnTo>
                    <a:pt x="25366" y="14626"/>
                  </a:lnTo>
                  <a:lnTo>
                    <a:pt x="25366" y="762"/>
                  </a:lnTo>
                  <a:cubicBezTo>
                    <a:pt x="25366" y="341"/>
                    <a:pt x="25026" y="0"/>
                    <a:pt x="24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875125" y="3421750"/>
              <a:ext cx="98325" cy="68875"/>
            </a:xfrm>
            <a:custGeom>
              <a:avLst/>
              <a:gdLst/>
              <a:ahLst/>
              <a:cxnLst/>
              <a:rect l="l" t="t" r="r" b="b"/>
              <a:pathLst>
                <a:path w="3933" h="2755" extrusionOk="0">
                  <a:moveTo>
                    <a:pt x="0" y="1"/>
                  </a:moveTo>
                  <a:lnTo>
                    <a:pt x="2972" y="2754"/>
                  </a:lnTo>
                  <a:lnTo>
                    <a:pt x="3933" y="2754"/>
                  </a:lnTo>
                  <a:lnTo>
                    <a:pt x="9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339300" y="3124950"/>
              <a:ext cx="634150" cy="365675"/>
            </a:xfrm>
            <a:custGeom>
              <a:avLst/>
              <a:gdLst/>
              <a:ahLst/>
              <a:cxnLst/>
              <a:rect l="l" t="t" r="r" b="b"/>
              <a:pathLst>
                <a:path w="25366" h="14627" extrusionOk="0">
                  <a:moveTo>
                    <a:pt x="764" y="0"/>
                  </a:moveTo>
                  <a:cubicBezTo>
                    <a:pt x="343" y="0"/>
                    <a:pt x="0" y="341"/>
                    <a:pt x="0" y="762"/>
                  </a:cubicBezTo>
                  <a:lnTo>
                    <a:pt x="0" y="11111"/>
                  </a:lnTo>
                  <a:cubicBezTo>
                    <a:pt x="0" y="11532"/>
                    <a:pt x="343" y="11873"/>
                    <a:pt x="764" y="11873"/>
                  </a:cubicBezTo>
                  <a:lnTo>
                    <a:pt x="22394" y="11873"/>
                  </a:lnTo>
                  <a:lnTo>
                    <a:pt x="25366" y="14626"/>
                  </a:lnTo>
                  <a:lnTo>
                    <a:pt x="25366" y="762"/>
                  </a:lnTo>
                  <a:cubicBezTo>
                    <a:pt x="25366" y="341"/>
                    <a:pt x="25025" y="0"/>
                    <a:pt x="246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1"/>
            <p:cNvSpPr/>
            <p:nvPr/>
          </p:nvSpPr>
          <p:spPr>
            <a:xfrm>
              <a:off x="792825" y="3237950"/>
              <a:ext cx="73725" cy="73700"/>
            </a:xfrm>
            <a:custGeom>
              <a:avLst/>
              <a:gdLst/>
              <a:ahLst/>
              <a:cxnLst/>
              <a:rect l="l" t="t" r="r" b="b"/>
              <a:pathLst>
                <a:path w="2949" h="2948" extrusionOk="0">
                  <a:moveTo>
                    <a:pt x="1475" y="0"/>
                  </a:moveTo>
                  <a:cubicBezTo>
                    <a:pt x="661" y="0"/>
                    <a:pt x="1" y="661"/>
                    <a:pt x="1" y="1474"/>
                  </a:cubicBezTo>
                  <a:cubicBezTo>
                    <a:pt x="1" y="2288"/>
                    <a:pt x="661" y="2948"/>
                    <a:pt x="1475" y="2948"/>
                  </a:cubicBezTo>
                  <a:cubicBezTo>
                    <a:pt x="2288" y="2948"/>
                    <a:pt x="2949" y="2288"/>
                    <a:pt x="2949" y="1474"/>
                  </a:cubicBezTo>
                  <a:cubicBezTo>
                    <a:pt x="2949" y="661"/>
                    <a:pt x="2288" y="0"/>
                    <a:pt x="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619550" y="3237950"/>
              <a:ext cx="73675" cy="73700"/>
            </a:xfrm>
            <a:custGeom>
              <a:avLst/>
              <a:gdLst/>
              <a:ahLst/>
              <a:cxnLst/>
              <a:rect l="l" t="t" r="r" b="b"/>
              <a:pathLst>
                <a:path w="2947" h="2948" extrusionOk="0">
                  <a:moveTo>
                    <a:pt x="1473" y="0"/>
                  </a:moveTo>
                  <a:cubicBezTo>
                    <a:pt x="660" y="0"/>
                    <a:pt x="1" y="661"/>
                    <a:pt x="1" y="1474"/>
                  </a:cubicBezTo>
                  <a:cubicBezTo>
                    <a:pt x="1" y="2288"/>
                    <a:pt x="660" y="2948"/>
                    <a:pt x="1473" y="2948"/>
                  </a:cubicBezTo>
                  <a:cubicBezTo>
                    <a:pt x="2286" y="2948"/>
                    <a:pt x="2947" y="2288"/>
                    <a:pt x="2947" y="1474"/>
                  </a:cubicBezTo>
                  <a:cubicBezTo>
                    <a:pt x="2947" y="661"/>
                    <a:pt x="2286" y="0"/>
                    <a:pt x="1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1"/>
            <p:cNvSpPr/>
            <p:nvPr/>
          </p:nvSpPr>
          <p:spPr>
            <a:xfrm>
              <a:off x="446225" y="3237950"/>
              <a:ext cx="73675" cy="73700"/>
            </a:xfrm>
            <a:custGeom>
              <a:avLst/>
              <a:gdLst/>
              <a:ahLst/>
              <a:cxnLst/>
              <a:rect l="l" t="t" r="r" b="b"/>
              <a:pathLst>
                <a:path w="2947" h="2948" extrusionOk="0">
                  <a:moveTo>
                    <a:pt x="1475" y="0"/>
                  </a:moveTo>
                  <a:cubicBezTo>
                    <a:pt x="660" y="0"/>
                    <a:pt x="1" y="661"/>
                    <a:pt x="1" y="1474"/>
                  </a:cubicBezTo>
                  <a:cubicBezTo>
                    <a:pt x="1" y="2288"/>
                    <a:pt x="660" y="2948"/>
                    <a:pt x="1475" y="2948"/>
                  </a:cubicBezTo>
                  <a:cubicBezTo>
                    <a:pt x="2288" y="2948"/>
                    <a:pt x="2947" y="2288"/>
                    <a:pt x="2947" y="1474"/>
                  </a:cubicBezTo>
                  <a:cubicBezTo>
                    <a:pt x="2947" y="661"/>
                    <a:pt x="2288" y="0"/>
                    <a:pt x="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Obrázek 6" descr="Obsah obrázku Písmo, text, Grafika, design&#10;&#10;Popis byl vytvořen automaticky">
            <a:extLst>
              <a:ext uri="{FF2B5EF4-FFF2-40B4-BE49-F238E27FC236}">
                <a16:creationId xmlns:a16="http://schemas.microsoft.com/office/drawing/2014/main" id="{D62FDD8E-9A24-600F-8869-4A8FD39DE395}"/>
              </a:ext>
            </a:extLst>
          </p:cNvPr>
          <p:cNvPicPr>
            <a:picLocks noChangeAspect="1"/>
          </p:cNvPicPr>
          <p:nvPr/>
        </p:nvPicPr>
        <p:blipFill>
          <a:blip r:embed="rId4"/>
          <a:stretch>
            <a:fillRect/>
          </a:stretch>
        </p:blipFill>
        <p:spPr>
          <a:xfrm>
            <a:off x="294086" y="239161"/>
            <a:ext cx="2127308" cy="7225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2C29C2F-A7AC-A87A-71F1-B0E9794D7218}"/>
              </a:ext>
            </a:extLst>
          </p:cNvPr>
          <p:cNvSpPr>
            <a:spLocks noGrp="1"/>
          </p:cNvSpPr>
          <p:nvPr>
            <p:ph type="title"/>
          </p:nvPr>
        </p:nvSpPr>
        <p:spPr>
          <a:xfrm>
            <a:off x="715100" y="535000"/>
            <a:ext cx="7957262" cy="707400"/>
          </a:xfrm>
        </p:spPr>
        <p:txBody>
          <a:bodyPr/>
          <a:lstStyle/>
          <a:p>
            <a:r>
              <a:rPr lang="cs-CZ" dirty="0" err="1"/>
              <a:t>yDSI</a:t>
            </a:r>
            <a:r>
              <a:rPr lang="cs-CZ" dirty="0"/>
              <a:t> (</a:t>
            </a:r>
            <a:r>
              <a:rPr lang="cs-CZ" dirty="0" err="1"/>
              <a:t>Helsper</a:t>
            </a:r>
            <a:r>
              <a:rPr lang="cs-CZ" dirty="0"/>
              <a:t> et al., 2020)</a:t>
            </a:r>
            <a:endParaRPr lang="en-US" dirty="0"/>
          </a:p>
        </p:txBody>
      </p:sp>
      <p:sp>
        <p:nvSpPr>
          <p:cNvPr id="5" name="Zástupný text 4">
            <a:extLst>
              <a:ext uri="{FF2B5EF4-FFF2-40B4-BE49-F238E27FC236}">
                <a16:creationId xmlns:a16="http://schemas.microsoft.com/office/drawing/2014/main" id="{47A8DBE4-0C28-60C2-2022-CCB0FAE61C79}"/>
              </a:ext>
            </a:extLst>
          </p:cNvPr>
          <p:cNvSpPr>
            <a:spLocks noGrp="1"/>
          </p:cNvSpPr>
          <p:nvPr>
            <p:ph type="body" idx="1"/>
          </p:nvPr>
        </p:nvSpPr>
        <p:spPr>
          <a:xfrm>
            <a:off x="715099" y="1242399"/>
            <a:ext cx="7957261" cy="3608733"/>
          </a:xfrm>
        </p:spPr>
        <p:txBody>
          <a:bodyPr/>
          <a:lstStyle/>
          <a:p>
            <a:r>
              <a:rPr lang="en-US" dirty="0"/>
              <a:t>The technical/operational dimension was assessed by six statements, such as ‘I know how to adjust privacy settings’ or ‘I know how to block unwanted pop-up messages or ads.’ The internal consistency was ω = .70. </a:t>
            </a:r>
            <a:endParaRPr lang="cs-CZ" dirty="0"/>
          </a:p>
          <a:p>
            <a:r>
              <a:rPr lang="en-US" dirty="0"/>
              <a:t>The communication/interaction dimension was measured by six statements, including ‘I know which images and information of me it is OK to share online’ or ‘I know how to report negative content related to me or a group to which I belong.’ The internal consistency was ω = .71. </a:t>
            </a:r>
            <a:endParaRPr lang="cs-CZ" dirty="0"/>
          </a:p>
          <a:p>
            <a:r>
              <a:rPr lang="cs-CZ" dirty="0" err="1"/>
              <a:t>The</a:t>
            </a:r>
            <a:r>
              <a:rPr lang="cs-CZ" dirty="0"/>
              <a:t> c</a:t>
            </a:r>
            <a:r>
              <a:rPr lang="en-US" dirty="0" err="1"/>
              <a:t>ontent</a:t>
            </a:r>
            <a:r>
              <a:rPr lang="en-US" dirty="0"/>
              <a:t> creation/production dimension was evaluated by six statements, such as ‘I know how to create something that combines different digital media (e.g., photo, music, videos, GIFs)’ or ‘I know how to edit existing digital images, music and videos.’ The internal consistency was ω = .78. </a:t>
            </a:r>
            <a:endParaRPr lang="cs-CZ" dirty="0"/>
          </a:p>
          <a:p>
            <a:r>
              <a:rPr lang="en-US" dirty="0"/>
              <a:t>Participants who had a missing score on three or more items were excluded from getting a score for the respective dimension.</a:t>
            </a:r>
          </a:p>
        </p:txBody>
      </p:sp>
    </p:spTree>
    <p:extLst>
      <p:ext uri="{BB962C8B-B14F-4D97-AF65-F5344CB8AC3E}">
        <p14:creationId xmlns:p14="http://schemas.microsoft.com/office/powerpoint/2010/main" val="85766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2C29C2F-A7AC-A87A-71F1-B0E9794D7218}"/>
              </a:ext>
            </a:extLst>
          </p:cNvPr>
          <p:cNvSpPr>
            <a:spLocks noGrp="1"/>
          </p:cNvSpPr>
          <p:nvPr>
            <p:ph type="title"/>
          </p:nvPr>
        </p:nvSpPr>
        <p:spPr>
          <a:xfrm>
            <a:off x="715100" y="535000"/>
            <a:ext cx="7957262" cy="707400"/>
          </a:xfrm>
        </p:spPr>
        <p:txBody>
          <a:bodyPr/>
          <a:lstStyle/>
          <a:p>
            <a:r>
              <a:rPr lang="cs-CZ" dirty="0" err="1"/>
              <a:t>Sexting</a:t>
            </a:r>
            <a:endParaRPr lang="en-US" dirty="0"/>
          </a:p>
        </p:txBody>
      </p:sp>
      <p:sp>
        <p:nvSpPr>
          <p:cNvPr id="5" name="Zástupný text 4">
            <a:extLst>
              <a:ext uri="{FF2B5EF4-FFF2-40B4-BE49-F238E27FC236}">
                <a16:creationId xmlns:a16="http://schemas.microsoft.com/office/drawing/2014/main" id="{47A8DBE4-0C28-60C2-2022-CCB0FAE61C79}"/>
              </a:ext>
            </a:extLst>
          </p:cNvPr>
          <p:cNvSpPr>
            <a:spLocks noGrp="1"/>
          </p:cNvSpPr>
          <p:nvPr>
            <p:ph type="body" idx="1"/>
          </p:nvPr>
        </p:nvSpPr>
        <p:spPr>
          <a:xfrm>
            <a:off x="715099" y="1242399"/>
            <a:ext cx="7957261" cy="3608733"/>
          </a:xfrm>
        </p:spPr>
        <p:txBody>
          <a:bodyPr/>
          <a:lstStyle/>
          <a:p>
            <a:r>
              <a:rPr lang="cs-CZ" dirty="0" err="1"/>
              <a:t>Have</a:t>
            </a:r>
            <a:r>
              <a:rPr lang="cs-CZ" dirty="0"/>
              <a:t> </a:t>
            </a:r>
            <a:r>
              <a:rPr lang="cs-CZ" dirty="0" err="1"/>
              <a:t>you</a:t>
            </a:r>
            <a:r>
              <a:rPr lang="cs-CZ" dirty="0"/>
              <a:t> </a:t>
            </a:r>
            <a:r>
              <a:rPr lang="cs-CZ" dirty="0" err="1"/>
              <a:t>ever</a:t>
            </a:r>
            <a:r>
              <a:rPr lang="cs-CZ" dirty="0"/>
              <a:t> </a:t>
            </a:r>
            <a:r>
              <a:rPr lang="cs-CZ" dirty="0" err="1"/>
              <a:t>received</a:t>
            </a:r>
            <a:r>
              <a:rPr lang="cs-CZ" dirty="0"/>
              <a:t> </a:t>
            </a:r>
            <a:r>
              <a:rPr lang="en-US" dirty="0"/>
              <a:t>a sexual message online or on a phone,’ including ‘words, images, or video’ in the past year</a:t>
            </a:r>
            <a:r>
              <a:rPr lang="cs-CZ" dirty="0"/>
              <a:t>? </a:t>
            </a:r>
            <a:r>
              <a:rPr lang="en-US" dirty="0"/>
              <a:t>(0 = No; 1 = </a:t>
            </a:r>
            <a:r>
              <a:rPr lang="en-US" u="sng" dirty="0"/>
              <a:t>Yes</a:t>
            </a:r>
            <a:r>
              <a:rPr lang="en-US" dirty="0"/>
              <a:t>)</a:t>
            </a:r>
            <a:endParaRPr lang="cs-CZ" dirty="0"/>
          </a:p>
          <a:p>
            <a:r>
              <a:rPr lang="en-US" dirty="0"/>
              <a:t>And how often have you received something like this when you </a:t>
            </a:r>
            <a:r>
              <a:rPr lang="cs-CZ" dirty="0"/>
              <a:t>(</a:t>
            </a:r>
            <a:r>
              <a:rPr lang="en-US" dirty="0"/>
              <a:t>DID NOT</a:t>
            </a:r>
            <a:r>
              <a:rPr lang="cs-CZ" dirty="0"/>
              <a:t>)</a:t>
            </a:r>
            <a:r>
              <a:rPr lang="en-US" dirty="0"/>
              <a:t> EXPECT (or intend) to receive it?  (1 = never; 2 = once; 3 = a few times; 4 = at least every month; 5 = at least every week; and 6 = daily or almost daily).</a:t>
            </a:r>
            <a:endParaRPr lang="cs-CZ" dirty="0"/>
          </a:p>
          <a:p>
            <a:endParaRPr lang="cs-CZ" dirty="0"/>
          </a:p>
          <a:p>
            <a:r>
              <a:rPr lang="en-US" dirty="0"/>
              <a:t>How often did you send or post sexual images (photos or videos) of yourself?</a:t>
            </a:r>
            <a:r>
              <a:rPr lang="cs-CZ" dirty="0"/>
              <a:t> </a:t>
            </a:r>
            <a:r>
              <a:rPr lang="en-US" dirty="0"/>
              <a:t>(1 = never; 2 = once; 3 = a few times; 4 = at least every month; 5 = at least every week; and 6 = daily or almost daily).</a:t>
            </a:r>
            <a:endParaRPr lang="cs-CZ" dirty="0"/>
          </a:p>
          <a:p>
            <a:pPr marL="139700" indent="0">
              <a:buNone/>
            </a:pPr>
            <a:endParaRPr lang="en-US" dirty="0"/>
          </a:p>
        </p:txBody>
      </p:sp>
    </p:spTree>
    <p:extLst>
      <p:ext uri="{BB962C8B-B14F-4D97-AF65-F5344CB8AC3E}">
        <p14:creationId xmlns:p14="http://schemas.microsoft.com/office/powerpoint/2010/main" val="346345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graphicFrame>
        <p:nvGraphicFramePr>
          <p:cNvPr id="38" name="Tabulka 37">
            <a:extLst>
              <a:ext uri="{FF2B5EF4-FFF2-40B4-BE49-F238E27FC236}">
                <a16:creationId xmlns:a16="http://schemas.microsoft.com/office/drawing/2014/main" id="{84A7BB7A-0C07-BDF3-1885-92BAE6AB9D6F}"/>
              </a:ext>
            </a:extLst>
          </p:cNvPr>
          <p:cNvGraphicFramePr>
            <a:graphicFrameLocks noGrp="1"/>
          </p:cNvGraphicFramePr>
          <p:nvPr>
            <p:extLst>
              <p:ext uri="{D42A27DB-BD31-4B8C-83A1-F6EECF244321}">
                <p14:modId xmlns:p14="http://schemas.microsoft.com/office/powerpoint/2010/main" val="3233761293"/>
              </p:ext>
            </p:extLst>
          </p:nvPr>
        </p:nvGraphicFramePr>
        <p:xfrm>
          <a:off x="427012" y="626081"/>
          <a:ext cx="8309663" cy="4057388"/>
        </p:xfrm>
        <a:graphic>
          <a:graphicData uri="http://schemas.openxmlformats.org/drawingml/2006/table">
            <a:tbl>
              <a:tblPr firstRow="1" firstCol="1" bandRow="1">
                <a:tableStyleId>{9D7B26C5-4107-4FEC-AEDC-1716B250A1EF}</a:tableStyleId>
              </a:tblPr>
              <a:tblGrid>
                <a:gridCol w="1824544">
                  <a:extLst>
                    <a:ext uri="{9D8B030D-6E8A-4147-A177-3AD203B41FA5}">
                      <a16:colId xmlns:a16="http://schemas.microsoft.com/office/drawing/2014/main" val="2659552658"/>
                    </a:ext>
                  </a:extLst>
                </a:gridCol>
                <a:gridCol w="870534">
                  <a:extLst>
                    <a:ext uri="{9D8B030D-6E8A-4147-A177-3AD203B41FA5}">
                      <a16:colId xmlns:a16="http://schemas.microsoft.com/office/drawing/2014/main" val="2802020369"/>
                    </a:ext>
                  </a:extLst>
                </a:gridCol>
                <a:gridCol w="871116">
                  <a:extLst>
                    <a:ext uri="{9D8B030D-6E8A-4147-A177-3AD203B41FA5}">
                      <a16:colId xmlns:a16="http://schemas.microsoft.com/office/drawing/2014/main" val="2909479735"/>
                    </a:ext>
                  </a:extLst>
                </a:gridCol>
                <a:gridCol w="975271">
                  <a:extLst>
                    <a:ext uri="{9D8B030D-6E8A-4147-A177-3AD203B41FA5}">
                      <a16:colId xmlns:a16="http://schemas.microsoft.com/office/drawing/2014/main" val="2253020049"/>
                    </a:ext>
                  </a:extLst>
                </a:gridCol>
                <a:gridCol w="1017358">
                  <a:extLst>
                    <a:ext uri="{9D8B030D-6E8A-4147-A177-3AD203B41FA5}">
                      <a16:colId xmlns:a16="http://schemas.microsoft.com/office/drawing/2014/main" val="2197973707"/>
                    </a:ext>
                  </a:extLst>
                </a:gridCol>
                <a:gridCol w="694059">
                  <a:extLst>
                    <a:ext uri="{9D8B030D-6E8A-4147-A177-3AD203B41FA5}">
                      <a16:colId xmlns:a16="http://schemas.microsoft.com/office/drawing/2014/main" val="4160855414"/>
                    </a:ext>
                  </a:extLst>
                </a:gridCol>
                <a:gridCol w="1140191">
                  <a:extLst>
                    <a:ext uri="{9D8B030D-6E8A-4147-A177-3AD203B41FA5}">
                      <a16:colId xmlns:a16="http://schemas.microsoft.com/office/drawing/2014/main" val="4276923250"/>
                    </a:ext>
                  </a:extLst>
                </a:gridCol>
                <a:gridCol w="916590">
                  <a:extLst>
                    <a:ext uri="{9D8B030D-6E8A-4147-A177-3AD203B41FA5}">
                      <a16:colId xmlns:a16="http://schemas.microsoft.com/office/drawing/2014/main" val="2389758796"/>
                    </a:ext>
                  </a:extLst>
                </a:gridCol>
              </a:tblGrid>
              <a:tr h="252000">
                <a:tc>
                  <a:txBody>
                    <a:bodyPr/>
                    <a:lstStyle/>
                    <a:p>
                      <a:pP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gridSpan="4">
                  <a:txBody>
                    <a:bodyPr/>
                    <a:lstStyle/>
                    <a:p>
                      <a:pPr algn="ctr">
                        <a:lnSpc>
                          <a:spcPct val="107000"/>
                        </a:lnSpc>
                      </a:pPr>
                      <a:r>
                        <a:rPr lang="cs-CZ" sz="1200" dirty="0" err="1">
                          <a:effectLst/>
                        </a:rPr>
                        <a:t>Receiving</a:t>
                      </a:r>
                      <a:r>
                        <a:rPr lang="cs-CZ" sz="1200" dirty="0">
                          <a:effectLst/>
                        </a:rPr>
                        <a:t> </a:t>
                      </a:r>
                      <a:r>
                        <a:rPr lang="cs-CZ" sz="1200" dirty="0" err="1">
                          <a:effectLst/>
                        </a:rPr>
                        <a:t>Sexual</a:t>
                      </a:r>
                      <a:r>
                        <a:rPr lang="cs-CZ" sz="1200" dirty="0">
                          <a:effectLst/>
                        </a:rPr>
                        <a:t> </a:t>
                      </a:r>
                      <a:r>
                        <a:rPr lang="cs-CZ" sz="1200" dirty="0" err="1">
                          <a:effectLst/>
                        </a:rPr>
                        <a:t>Messages</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7000"/>
                        </a:lnSpc>
                      </a:pPr>
                      <a:r>
                        <a:rPr lang="cs-CZ" sz="1200">
                          <a:effectLst/>
                        </a:rPr>
                        <a:t>Sending Sexual Messages</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hMerge="1">
                  <a:txBody>
                    <a:bodyPr/>
                    <a:lstStyle/>
                    <a:p>
                      <a:endParaRPr lang="en-US"/>
                    </a:p>
                  </a:txBody>
                  <a:tcPr/>
                </a:tc>
                <a:extLst>
                  <a:ext uri="{0D108BD9-81ED-4DB2-BD59-A6C34878D82A}">
                    <a16:rowId xmlns:a16="http://schemas.microsoft.com/office/drawing/2014/main" val="3448605540"/>
                  </a:ext>
                </a:extLst>
              </a:tr>
              <a:tr h="277388">
                <a:tc>
                  <a:txBody>
                    <a:bodyPr/>
                    <a:lstStyle/>
                    <a:p>
                      <a:pP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gridSpan="2">
                  <a:txBody>
                    <a:bodyPr/>
                    <a:lstStyle/>
                    <a:p>
                      <a:pPr algn="ctr">
                        <a:lnSpc>
                          <a:spcPct val="107000"/>
                        </a:lnSpc>
                      </a:pPr>
                      <a:r>
                        <a:rPr lang="cs-CZ" sz="1200" dirty="0" err="1">
                          <a:effectLst/>
                        </a:rPr>
                        <a:t>Wanted</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hMerge="1">
                  <a:txBody>
                    <a:bodyPr/>
                    <a:lstStyle/>
                    <a:p>
                      <a:endParaRPr lang="en-US"/>
                    </a:p>
                  </a:txBody>
                  <a:tcPr/>
                </a:tc>
                <a:tc gridSpan="2">
                  <a:txBody>
                    <a:bodyPr/>
                    <a:lstStyle/>
                    <a:p>
                      <a:pPr algn="ctr">
                        <a:lnSpc>
                          <a:spcPct val="107000"/>
                        </a:lnSpc>
                      </a:pPr>
                      <a:r>
                        <a:rPr lang="cs-CZ" sz="1200" dirty="0" err="1">
                          <a:effectLst/>
                        </a:rPr>
                        <a:t>Unwanted</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hMerge="1">
                  <a:txBody>
                    <a:bodyPr/>
                    <a:lstStyle/>
                    <a:p>
                      <a:endParaRPr lang="en-US"/>
                    </a:p>
                  </a:txBody>
                  <a:tcPr/>
                </a:tc>
                <a:tc gridSpan="2">
                  <a:txBody>
                    <a:bodyPr/>
                    <a:lstStyle/>
                    <a:p>
                      <a:pPr algn="ctr">
                        <a:lnSpc>
                          <a:spcPct val="107000"/>
                        </a:lnSpc>
                      </a:pPr>
                      <a:r>
                        <a:rPr lang="cs-CZ" sz="1200" dirty="0" err="1">
                          <a:effectLst/>
                        </a:rPr>
                        <a:t>Yourself</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hMerge="1">
                  <a:txBody>
                    <a:bodyPr/>
                    <a:lstStyle/>
                    <a:p>
                      <a:endParaRPr lang="en-US"/>
                    </a:p>
                  </a:txBody>
                  <a:tcPr/>
                </a:tc>
                <a:extLst>
                  <a:ext uri="{0D108BD9-81ED-4DB2-BD59-A6C34878D82A}">
                    <a16:rowId xmlns:a16="http://schemas.microsoft.com/office/drawing/2014/main" val="2554094175"/>
                  </a:ext>
                </a:extLst>
              </a:tr>
              <a:tr h="252000">
                <a:tc>
                  <a:txBody>
                    <a:bodyPr/>
                    <a:lstStyle/>
                    <a:p>
                      <a:pP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dirty="0">
                          <a:effectLst/>
                        </a:rPr>
                        <a:t>N</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dirty="0">
                          <a:effectLst/>
                        </a:rPr>
                        <a:t>%</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dirty="0">
                          <a:effectLst/>
                        </a:rPr>
                        <a:t>N</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dirty="0">
                          <a:effectLst/>
                        </a:rPr>
                        <a:t>N</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dirty="0">
                          <a:effectLst/>
                        </a:rPr>
                        <a:t>%</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extLst>
                  <a:ext uri="{0D108BD9-81ED-4DB2-BD59-A6C34878D82A}">
                    <a16:rowId xmlns:a16="http://schemas.microsoft.com/office/drawing/2014/main" val="2081302821"/>
                  </a:ext>
                </a:extLst>
              </a:tr>
              <a:tr h="252000">
                <a:tc gridSpan="2">
                  <a:txBody>
                    <a:bodyPr/>
                    <a:lstStyle/>
                    <a:p>
                      <a:pPr>
                        <a:lnSpc>
                          <a:spcPct val="107000"/>
                        </a:lnSpc>
                      </a:pPr>
                      <a:r>
                        <a:rPr lang="cs-CZ" sz="1200">
                          <a:effectLst/>
                        </a:rPr>
                        <a:t>Never</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hMerge="1">
                  <a:txBody>
                    <a:bodyPr/>
                    <a:lstStyle/>
                    <a:p>
                      <a:endParaRPr lang="en-US"/>
                    </a:p>
                  </a:txBody>
                  <a:tcPr/>
                </a:tc>
                <a:tc>
                  <a:txBody>
                    <a:bodyPr/>
                    <a:lstStyle/>
                    <a:p>
                      <a:pPr>
                        <a:lnSpc>
                          <a:spcPct val="107000"/>
                        </a:lnSpc>
                      </a:pPr>
                      <a:endParaRPr lang="cs-CZ" sz="1200">
                        <a:effectLst/>
                        <a:latin typeface="Golos Text" panose="020B0604020202020204" charset="0"/>
                        <a:cs typeface="Golos Text" panose="020B0604020202020204" charset="0"/>
                      </a:endParaRPr>
                    </a:p>
                  </a:txBody>
                  <a:tcPr marL="22235" marR="22235" marT="0" marB="0" anchor="ctr"/>
                </a:tc>
                <a:tc>
                  <a:txBody>
                    <a:bodyPr/>
                    <a:lstStyle/>
                    <a:p>
                      <a:pPr>
                        <a:lnSpc>
                          <a:spcPct val="107000"/>
                        </a:lnSpc>
                      </a:pPr>
                      <a:endParaRPr lang="cs-CZ" sz="1200">
                        <a:effectLst/>
                        <a:latin typeface="Golos Text" panose="020B0604020202020204" charset="0"/>
                        <a:cs typeface="Golos Text" panose="020B0604020202020204" charset="0"/>
                      </a:endParaRPr>
                    </a:p>
                  </a:txBody>
                  <a:tcPr marL="22235" marR="22235" marT="0" marB="0" anchor="ctr"/>
                </a:tc>
                <a:tc>
                  <a:txBody>
                    <a:bodyPr/>
                    <a:lstStyle/>
                    <a:p>
                      <a:pPr>
                        <a:lnSpc>
                          <a:spcPct val="107000"/>
                        </a:lnSpc>
                      </a:pPr>
                      <a:endParaRPr lang="cs-CZ" sz="1200">
                        <a:effectLst/>
                        <a:latin typeface="Golos Text" panose="020B0604020202020204" charset="0"/>
                        <a:cs typeface="Golos Text" panose="020B0604020202020204" charset="0"/>
                      </a:endParaRPr>
                    </a:p>
                  </a:txBody>
                  <a:tcPr marL="22235" marR="22235" marT="0" marB="0" anchor="ctr"/>
                </a:tc>
                <a:tc>
                  <a:txBody>
                    <a:bodyPr/>
                    <a:lstStyle/>
                    <a:p>
                      <a:pPr>
                        <a:lnSpc>
                          <a:spcPct val="107000"/>
                        </a:lnSpc>
                      </a:pPr>
                      <a:endParaRPr lang="cs-CZ" sz="1200" dirty="0">
                        <a:effectLst/>
                        <a:latin typeface="Golos Text" panose="020B0604020202020204" charset="0"/>
                        <a:cs typeface="Golos Text" panose="020B0604020202020204" charset="0"/>
                      </a:endParaRPr>
                    </a:p>
                  </a:txBody>
                  <a:tcPr marL="22235" marR="22235" marT="0" marB="0" anchor="b"/>
                </a:tc>
                <a:tc>
                  <a:txBody>
                    <a:bodyPr/>
                    <a:lstStyle/>
                    <a:p>
                      <a:pPr>
                        <a:lnSpc>
                          <a:spcPct val="107000"/>
                        </a:lnSpc>
                      </a:pPr>
                      <a:endParaRPr lang="cs-CZ" sz="1200" dirty="0">
                        <a:effectLst/>
                        <a:latin typeface="Golos Text" panose="020B0604020202020204" charset="0"/>
                        <a:cs typeface="Golos Text" panose="020B0604020202020204" charset="0"/>
                      </a:endParaRPr>
                    </a:p>
                  </a:txBody>
                  <a:tcPr marL="22235" marR="22235" marT="0" marB="0" anchor="b"/>
                </a:tc>
                <a:tc>
                  <a:txBody>
                    <a:bodyPr/>
                    <a:lstStyle/>
                    <a:p>
                      <a:pP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tc>
                <a:extLst>
                  <a:ext uri="{0D108BD9-81ED-4DB2-BD59-A6C34878D82A}">
                    <a16:rowId xmlns:a16="http://schemas.microsoft.com/office/drawing/2014/main" val="2544457334"/>
                  </a:ext>
                </a:extLst>
              </a:tr>
              <a:tr h="252000">
                <a:tc>
                  <a:txBody>
                    <a:bodyPr/>
                    <a:lstStyle/>
                    <a:p>
                      <a:pPr>
                        <a:lnSpc>
                          <a:spcPct val="107000"/>
                        </a:lnSpc>
                      </a:pPr>
                      <a:endParaRPr lang="cs-CZ" sz="1200">
                        <a:effectLst/>
                        <a:latin typeface="Golos Text" panose="020B0604020202020204" charset="0"/>
                        <a:cs typeface="Golos Text" panose="020B0604020202020204" charset="0"/>
                      </a:endParaRPr>
                    </a:p>
                  </a:txBody>
                  <a:tcPr marL="22235" marR="22235" marT="0" marB="0" anchor="ctr"/>
                </a:tc>
                <a:tc>
                  <a:txBody>
                    <a:bodyPr/>
                    <a:lstStyle/>
                    <a:p>
                      <a:pPr>
                        <a:lnSpc>
                          <a:spcPct val="107000"/>
                        </a:lnSpc>
                      </a:pPr>
                      <a:r>
                        <a:rPr lang="cs-CZ" sz="1200" dirty="0" err="1">
                          <a:effectLst/>
                        </a:rPr>
                        <a:t>Boys</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dirty="0">
                          <a:effectLst/>
                        </a:rPr>
                        <a:t>833</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50.1</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743</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55.5</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1114</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52</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extLst>
                  <a:ext uri="{0D108BD9-81ED-4DB2-BD59-A6C34878D82A}">
                    <a16:rowId xmlns:a16="http://schemas.microsoft.com/office/drawing/2014/main" val="690753247"/>
                  </a:ext>
                </a:extLst>
              </a:tr>
              <a:tr h="252000">
                <a:tc>
                  <a:txBody>
                    <a:bodyPr/>
                    <a:lstStyle/>
                    <a:p>
                      <a:pPr>
                        <a:lnSpc>
                          <a:spcPct val="107000"/>
                        </a:lnSpc>
                      </a:pPr>
                      <a:endParaRPr lang="cs-CZ" sz="1200">
                        <a:effectLst/>
                        <a:latin typeface="Golos Text" panose="020B0604020202020204" charset="0"/>
                        <a:cs typeface="Golos Text" panose="020B0604020202020204" charset="0"/>
                      </a:endParaRPr>
                    </a:p>
                  </a:txBody>
                  <a:tcPr marL="22235" marR="22235" marT="0" marB="0" anchor="ctr"/>
                </a:tc>
                <a:tc>
                  <a:txBody>
                    <a:bodyPr/>
                    <a:lstStyle/>
                    <a:p>
                      <a:pPr>
                        <a:lnSpc>
                          <a:spcPct val="107000"/>
                        </a:lnSpc>
                      </a:pPr>
                      <a:r>
                        <a:rPr lang="cs-CZ" sz="1200">
                          <a:effectLst/>
                        </a:rPr>
                        <a:t>Girls</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dirty="0">
                          <a:effectLst/>
                        </a:rPr>
                        <a:t>830</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49.9</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596</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44.5</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dirty="0">
                          <a:effectLst/>
                        </a:rPr>
                        <a:t>1030</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48</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extLst>
                  <a:ext uri="{0D108BD9-81ED-4DB2-BD59-A6C34878D82A}">
                    <a16:rowId xmlns:a16="http://schemas.microsoft.com/office/drawing/2014/main" val="1370692632"/>
                  </a:ext>
                </a:extLst>
              </a:tr>
              <a:tr h="252000">
                <a:tc>
                  <a:txBody>
                    <a:bodyPr/>
                    <a:lstStyle/>
                    <a:p>
                      <a:pPr>
                        <a:lnSpc>
                          <a:spcPct val="107000"/>
                        </a:lnSpc>
                      </a:pPr>
                      <a:endParaRPr lang="cs-CZ" sz="1200">
                        <a:effectLst/>
                        <a:latin typeface="Golos Text" panose="020B0604020202020204" charset="0"/>
                        <a:cs typeface="Golos Text" panose="020B0604020202020204" charset="0"/>
                      </a:endParaRPr>
                    </a:p>
                  </a:txBody>
                  <a:tcPr marL="22235" marR="22235" marT="0" marB="0" anchor="ctr"/>
                </a:tc>
                <a:tc>
                  <a:txBody>
                    <a:bodyPr/>
                    <a:lstStyle/>
                    <a:p>
                      <a:pPr>
                        <a:lnSpc>
                          <a:spcPct val="107000"/>
                        </a:lnSpc>
                      </a:pPr>
                      <a:r>
                        <a:rPr lang="cs-CZ" sz="1200">
                          <a:effectLst/>
                        </a:rPr>
                        <a:t>Total</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1663</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100</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1339</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100</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2144</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dirty="0">
                          <a:effectLst/>
                        </a:rPr>
                        <a:t>100</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extLst>
                  <a:ext uri="{0D108BD9-81ED-4DB2-BD59-A6C34878D82A}">
                    <a16:rowId xmlns:a16="http://schemas.microsoft.com/office/drawing/2014/main" val="2535093827"/>
                  </a:ext>
                </a:extLst>
              </a:tr>
              <a:tr h="252000">
                <a:tc gridSpan="2">
                  <a:txBody>
                    <a:bodyPr/>
                    <a:lstStyle/>
                    <a:p>
                      <a:pPr>
                        <a:lnSpc>
                          <a:spcPct val="107000"/>
                        </a:lnSpc>
                      </a:pPr>
                      <a:r>
                        <a:rPr lang="cs-CZ" sz="1200">
                          <a:effectLst/>
                        </a:rPr>
                        <a:t>Once or a few times in the past year</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hMerge="1">
                  <a:txBody>
                    <a:bodyPr/>
                    <a:lstStyle/>
                    <a:p>
                      <a:endParaRPr lang="en-US"/>
                    </a:p>
                  </a:txBody>
                  <a:tcPr/>
                </a:tc>
                <a:tc>
                  <a:txBody>
                    <a:bodyPr/>
                    <a:lstStyle/>
                    <a:p>
                      <a:pPr algn="ctr">
                        <a:lnSpc>
                          <a:spcPct val="107000"/>
                        </a:lnSpc>
                      </a:pPr>
                      <a:endParaRPr lang="cs-CZ" sz="1200">
                        <a:effectLst/>
                        <a:latin typeface="Golos Text" panose="020B0604020202020204" charset="0"/>
                        <a:cs typeface="Golos Text" panose="020B0604020202020204" charset="0"/>
                      </a:endParaRPr>
                    </a:p>
                  </a:txBody>
                  <a:tcPr marL="22235" marR="22235" marT="0" marB="0" anchor="b"/>
                </a:tc>
                <a:tc>
                  <a:txBody>
                    <a:bodyPr/>
                    <a:lstStyle/>
                    <a:p>
                      <a:pPr algn="ctr">
                        <a:lnSpc>
                          <a:spcPct val="107000"/>
                        </a:lnSpc>
                      </a:pPr>
                      <a:endParaRPr lang="cs-CZ" sz="1200">
                        <a:effectLst/>
                        <a:latin typeface="Golos Text" panose="020B0604020202020204" charset="0"/>
                        <a:cs typeface="Golos Text" panose="020B0604020202020204" charset="0"/>
                      </a:endParaRPr>
                    </a:p>
                  </a:txBody>
                  <a:tcPr marL="22235" marR="22235" marT="0" marB="0" anchor="b"/>
                </a:tc>
                <a:tc>
                  <a:txBody>
                    <a:bodyPr/>
                    <a:lstStyle/>
                    <a:p>
                      <a:pPr algn="ctr">
                        <a:lnSpc>
                          <a:spcPct val="107000"/>
                        </a:lnSpc>
                      </a:pPr>
                      <a:endParaRPr lang="cs-CZ" sz="1200" dirty="0">
                        <a:effectLst/>
                        <a:latin typeface="Golos Text" panose="020B0604020202020204" charset="0"/>
                        <a:cs typeface="Golos Text" panose="020B0604020202020204" charset="0"/>
                      </a:endParaRPr>
                    </a:p>
                  </a:txBody>
                  <a:tcPr marL="22235" marR="22235" marT="0" marB="0" anchor="b"/>
                </a:tc>
                <a:tc>
                  <a:txBody>
                    <a:bodyPr/>
                    <a:lstStyle/>
                    <a:p>
                      <a:pPr algn="ctr">
                        <a:lnSpc>
                          <a:spcPct val="107000"/>
                        </a:lnSpc>
                      </a:pPr>
                      <a:endParaRPr lang="cs-CZ" sz="1200">
                        <a:effectLst/>
                        <a:latin typeface="Golos Text" panose="020B0604020202020204" charset="0"/>
                        <a:cs typeface="Golos Text" panose="020B0604020202020204" charset="0"/>
                      </a:endParaRPr>
                    </a:p>
                  </a:txBody>
                  <a:tcPr marL="22235" marR="22235" marT="0" marB="0" anchor="b"/>
                </a:tc>
                <a:tc>
                  <a:txBody>
                    <a:bodyPr/>
                    <a:lstStyle/>
                    <a:p>
                      <a:pPr algn="ct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extLst>
                  <a:ext uri="{0D108BD9-81ED-4DB2-BD59-A6C34878D82A}">
                    <a16:rowId xmlns:a16="http://schemas.microsoft.com/office/drawing/2014/main" val="3352325857"/>
                  </a:ext>
                </a:extLst>
              </a:tr>
              <a:tr h="252000">
                <a:tc>
                  <a:txBody>
                    <a:bodyPr/>
                    <a:lstStyle/>
                    <a:p>
                      <a:pPr>
                        <a:lnSpc>
                          <a:spcPct val="107000"/>
                        </a:lnSpc>
                      </a:pPr>
                      <a:endParaRPr lang="cs-CZ" sz="1200">
                        <a:effectLst/>
                        <a:latin typeface="Golos Text" panose="020B0604020202020204" charset="0"/>
                        <a:cs typeface="Golos Text" panose="020B0604020202020204" charset="0"/>
                      </a:endParaRPr>
                    </a:p>
                  </a:txBody>
                  <a:tcPr marL="22235" marR="22235" marT="0" marB="0" anchor="ctr"/>
                </a:tc>
                <a:tc>
                  <a:txBody>
                    <a:bodyPr/>
                    <a:lstStyle/>
                    <a:p>
                      <a:pPr>
                        <a:lnSpc>
                          <a:spcPct val="107000"/>
                        </a:lnSpc>
                      </a:pPr>
                      <a:r>
                        <a:rPr lang="cs-CZ" sz="1200">
                          <a:effectLst/>
                        </a:rPr>
                        <a:t>Boys</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138</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59.2</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203</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43.1</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33</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49.3</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extLst>
                  <a:ext uri="{0D108BD9-81ED-4DB2-BD59-A6C34878D82A}">
                    <a16:rowId xmlns:a16="http://schemas.microsoft.com/office/drawing/2014/main" val="1936199828"/>
                  </a:ext>
                </a:extLst>
              </a:tr>
              <a:tr h="252000">
                <a:tc>
                  <a:txBody>
                    <a:bodyPr/>
                    <a:lstStyle/>
                    <a:p>
                      <a:pPr>
                        <a:lnSpc>
                          <a:spcPct val="107000"/>
                        </a:lnSpc>
                      </a:pPr>
                      <a:endParaRPr lang="cs-CZ" sz="1200">
                        <a:effectLst/>
                        <a:latin typeface="Golos Text" panose="020B0604020202020204" charset="0"/>
                        <a:cs typeface="Golos Text" panose="020B0604020202020204" charset="0"/>
                      </a:endParaRPr>
                    </a:p>
                  </a:txBody>
                  <a:tcPr marL="22235" marR="22235" marT="0" marB="0" anchor="ctr"/>
                </a:tc>
                <a:tc>
                  <a:txBody>
                    <a:bodyPr/>
                    <a:lstStyle/>
                    <a:p>
                      <a:pPr>
                        <a:lnSpc>
                          <a:spcPct val="107000"/>
                        </a:lnSpc>
                      </a:pPr>
                      <a:r>
                        <a:rPr lang="cs-CZ" sz="1200">
                          <a:effectLst/>
                        </a:rPr>
                        <a:t>Girls</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95</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40.8</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268</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dirty="0">
                          <a:effectLst/>
                        </a:rPr>
                        <a:t>56.9</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34</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50.7</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extLst>
                  <a:ext uri="{0D108BD9-81ED-4DB2-BD59-A6C34878D82A}">
                    <a16:rowId xmlns:a16="http://schemas.microsoft.com/office/drawing/2014/main" val="3230292103"/>
                  </a:ext>
                </a:extLst>
              </a:tr>
              <a:tr h="252000">
                <a:tc>
                  <a:txBody>
                    <a:bodyPr/>
                    <a:lstStyle/>
                    <a:p>
                      <a:pPr>
                        <a:lnSpc>
                          <a:spcPct val="107000"/>
                        </a:lnSpc>
                      </a:pPr>
                      <a:endParaRPr lang="cs-CZ" sz="1200">
                        <a:effectLst/>
                        <a:latin typeface="Golos Text" panose="020B0604020202020204" charset="0"/>
                        <a:cs typeface="Golos Text" panose="020B0604020202020204" charset="0"/>
                      </a:endParaRPr>
                    </a:p>
                  </a:txBody>
                  <a:tcPr marL="22235" marR="22235" marT="0" marB="0" anchor="ctr"/>
                </a:tc>
                <a:tc>
                  <a:txBody>
                    <a:bodyPr/>
                    <a:lstStyle/>
                    <a:p>
                      <a:pPr>
                        <a:lnSpc>
                          <a:spcPct val="107000"/>
                        </a:lnSpc>
                      </a:pPr>
                      <a:r>
                        <a:rPr lang="cs-CZ" sz="1200">
                          <a:effectLst/>
                        </a:rPr>
                        <a:t>Total</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233</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100</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471</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100</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67</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100</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extLst>
                  <a:ext uri="{0D108BD9-81ED-4DB2-BD59-A6C34878D82A}">
                    <a16:rowId xmlns:a16="http://schemas.microsoft.com/office/drawing/2014/main" val="1349739606"/>
                  </a:ext>
                </a:extLst>
              </a:tr>
              <a:tr h="252000">
                <a:tc gridSpan="2">
                  <a:txBody>
                    <a:bodyPr/>
                    <a:lstStyle/>
                    <a:p>
                      <a:pPr>
                        <a:lnSpc>
                          <a:spcPct val="107000"/>
                        </a:lnSpc>
                      </a:pPr>
                      <a:r>
                        <a:rPr lang="cs-CZ" sz="1200">
                          <a:effectLst/>
                        </a:rPr>
                        <a:t>At least monthly</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hMerge="1">
                  <a:txBody>
                    <a:bodyPr/>
                    <a:lstStyle/>
                    <a:p>
                      <a:endParaRPr lang="en-US"/>
                    </a:p>
                  </a:txBody>
                  <a:tcPr/>
                </a:tc>
                <a:tc>
                  <a:txBody>
                    <a:bodyPr/>
                    <a:lstStyle/>
                    <a:p>
                      <a:pPr algn="ctr">
                        <a:lnSpc>
                          <a:spcPct val="107000"/>
                        </a:lnSpc>
                      </a:pPr>
                      <a:endParaRPr lang="cs-CZ" sz="1200">
                        <a:effectLst/>
                        <a:latin typeface="Golos Text" panose="020B0604020202020204" charset="0"/>
                        <a:cs typeface="Golos Text" panose="020B0604020202020204" charset="0"/>
                      </a:endParaRPr>
                    </a:p>
                  </a:txBody>
                  <a:tcPr marL="22235" marR="22235" marT="0" marB="0" anchor="b"/>
                </a:tc>
                <a:tc>
                  <a:txBody>
                    <a:bodyPr/>
                    <a:lstStyle/>
                    <a:p>
                      <a:pPr algn="ctr">
                        <a:lnSpc>
                          <a:spcPct val="107000"/>
                        </a:lnSpc>
                      </a:pPr>
                      <a:endParaRPr lang="cs-CZ" sz="1200">
                        <a:effectLst/>
                        <a:latin typeface="Golos Text" panose="020B0604020202020204" charset="0"/>
                        <a:cs typeface="Golos Text" panose="020B0604020202020204" charset="0"/>
                      </a:endParaRPr>
                    </a:p>
                  </a:txBody>
                  <a:tcPr marL="22235" marR="22235" marT="0" marB="0" anchor="b"/>
                </a:tc>
                <a:tc>
                  <a:txBody>
                    <a:bodyPr/>
                    <a:lstStyle/>
                    <a:p>
                      <a:pPr algn="ctr">
                        <a:lnSpc>
                          <a:spcPct val="107000"/>
                        </a:lnSpc>
                      </a:pPr>
                      <a:endParaRPr lang="cs-CZ" sz="1200">
                        <a:effectLst/>
                        <a:latin typeface="Golos Text" panose="020B0604020202020204" charset="0"/>
                        <a:cs typeface="Golos Text" panose="020B0604020202020204" charset="0"/>
                      </a:endParaRPr>
                    </a:p>
                  </a:txBody>
                  <a:tcPr marL="22235" marR="22235" marT="0" marB="0" anchor="b"/>
                </a:tc>
                <a:tc>
                  <a:txBody>
                    <a:bodyPr/>
                    <a:lstStyle/>
                    <a:p>
                      <a:pPr algn="ctr">
                        <a:lnSpc>
                          <a:spcPct val="107000"/>
                        </a:lnSpc>
                      </a:pPr>
                      <a:endParaRPr lang="cs-CZ" sz="1200">
                        <a:effectLst/>
                        <a:latin typeface="Golos Text" panose="020B0604020202020204" charset="0"/>
                        <a:cs typeface="Golos Text" panose="020B0604020202020204" charset="0"/>
                      </a:endParaRPr>
                    </a:p>
                  </a:txBody>
                  <a:tcPr marL="22235" marR="22235" marT="0" marB="0" anchor="b"/>
                </a:tc>
                <a:tc>
                  <a:txBody>
                    <a:bodyPr/>
                    <a:lstStyle/>
                    <a:p>
                      <a:pPr algn="ctr">
                        <a:lnSpc>
                          <a:spcPct val="107000"/>
                        </a:lnSpc>
                      </a:pPr>
                      <a:r>
                        <a:rPr lang="cs-CZ" sz="1200" dirty="0">
                          <a:effectLst/>
                        </a:rPr>
                        <a:t> </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extLst>
                  <a:ext uri="{0D108BD9-81ED-4DB2-BD59-A6C34878D82A}">
                    <a16:rowId xmlns:a16="http://schemas.microsoft.com/office/drawing/2014/main" val="2839113516"/>
                  </a:ext>
                </a:extLst>
              </a:tr>
              <a:tr h="252000">
                <a:tc>
                  <a:txBody>
                    <a:bodyPr/>
                    <a:lstStyle/>
                    <a:p>
                      <a:pPr>
                        <a:lnSpc>
                          <a:spcPct val="107000"/>
                        </a:lnSpc>
                      </a:pPr>
                      <a:endParaRPr lang="cs-CZ" sz="1200">
                        <a:effectLst/>
                        <a:latin typeface="Golos Text" panose="020B0604020202020204" charset="0"/>
                        <a:cs typeface="Golos Text" panose="020B0604020202020204" charset="0"/>
                      </a:endParaRPr>
                    </a:p>
                  </a:txBody>
                  <a:tcPr marL="22235" marR="22235" marT="0" marB="0" anchor="ctr"/>
                </a:tc>
                <a:tc>
                  <a:txBody>
                    <a:bodyPr/>
                    <a:lstStyle/>
                    <a:p>
                      <a:pPr>
                        <a:lnSpc>
                          <a:spcPct val="107000"/>
                        </a:lnSpc>
                      </a:pPr>
                      <a:r>
                        <a:rPr lang="cs-CZ" sz="1200">
                          <a:effectLst/>
                        </a:rPr>
                        <a:t>Boys</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43</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55.1</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63</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35.6</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15</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51.7</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extLst>
                  <a:ext uri="{0D108BD9-81ED-4DB2-BD59-A6C34878D82A}">
                    <a16:rowId xmlns:a16="http://schemas.microsoft.com/office/drawing/2014/main" val="2509949520"/>
                  </a:ext>
                </a:extLst>
              </a:tr>
              <a:tr h="252000">
                <a:tc>
                  <a:txBody>
                    <a:bodyPr/>
                    <a:lstStyle/>
                    <a:p>
                      <a:pPr>
                        <a:lnSpc>
                          <a:spcPct val="107000"/>
                        </a:lnSpc>
                      </a:pPr>
                      <a:endParaRPr lang="cs-CZ" sz="1200">
                        <a:effectLst/>
                        <a:latin typeface="Golos Text" panose="020B0604020202020204" charset="0"/>
                        <a:cs typeface="Golos Text" panose="020B0604020202020204" charset="0"/>
                      </a:endParaRPr>
                    </a:p>
                  </a:txBody>
                  <a:tcPr marL="22235" marR="22235" marT="0" marB="0" anchor="ctr"/>
                </a:tc>
                <a:tc>
                  <a:txBody>
                    <a:bodyPr/>
                    <a:lstStyle/>
                    <a:p>
                      <a:pPr>
                        <a:lnSpc>
                          <a:spcPct val="107000"/>
                        </a:lnSpc>
                      </a:pPr>
                      <a:r>
                        <a:rPr lang="cs-CZ" sz="1200">
                          <a:effectLst/>
                        </a:rPr>
                        <a:t>Girls</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35</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44.9</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114</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64.4</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dirty="0">
                          <a:effectLst/>
                        </a:rPr>
                        <a:t>14</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dirty="0">
                          <a:effectLst/>
                        </a:rPr>
                        <a:t>48.3</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extLst>
                  <a:ext uri="{0D108BD9-81ED-4DB2-BD59-A6C34878D82A}">
                    <a16:rowId xmlns:a16="http://schemas.microsoft.com/office/drawing/2014/main" val="78162602"/>
                  </a:ext>
                </a:extLst>
              </a:tr>
              <a:tr h="252000">
                <a:tc>
                  <a:txBody>
                    <a:bodyPr/>
                    <a:lstStyle/>
                    <a:p>
                      <a:pP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nSpc>
                          <a:spcPct val="107000"/>
                        </a:lnSpc>
                      </a:pPr>
                      <a:r>
                        <a:rPr lang="cs-CZ" sz="1200">
                          <a:effectLst/>
                        </a:rPr>
                        <a:t>Total</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78</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100</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177</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100</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b"/>
                </a:tc>
                <a:tc>
                  <a:txBody>
                    <a:bodyPr/>
                    <a:lstStyle/>
                    <a:p>
                      <a:pPr algn="ctr">
                        <a:lnSpc>
                          <a:spcPct val="107000"/>
                        </a:lnSpc>
                      </a:pPr>
                      <a:r>
                        <a:rPr lang="cs-CZ" sz="1200">
                          <a:effectLst/>
                        </a:rPr>
                        <a:t>29</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dirty="0">
                          <a:effectLst/>
                        </a:rPr>
                        <a:t>100</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extLst>
                  <a:ext uri="{0D108BD9-81ED-4DB2-BD59-A6C34878D82A}">
                    <a16:rowId xmlns:a16="http://schemas.microsoft.com/office/drawing/2014/main" val="3688534477"/>
                  </a:ext>
                </a:extLst>
              </a:tr>
              <a:tr h="252000">
                <a:tc gridSpan="2">
                  <a:txBody>
                    <a:bodyPr/>
                    <a:lstStyle/>
                    <a:p>
                      <a:pPr>
                        <a:lnSpc>
                          <a:spcPct val="107000"/>
                        </a:lnSpc>
                      </a:pPr>
                      <a:r>
                        <a:rPr lang="cs-CZ" sz="1200" dirty="0" err="1">
                          <a:effectLst/>
                        </a:rPr>
                        <a:t>Total</a:t>
                      </a:r>
                      <a:r>
                        <a:rPr lang="cs-CZ" sz="1200" dirty="0">
                          <a:effectLst/>
                        </a:rPr>
                        <a:t> N</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hMerge="1">
                  <a:txBody>
                    <a:bodyPr/>
                    <a:lstStyle/>
                    <a:p>
                      <a:endParaRPr lang="en-US"/>
                    </a:p>
                  </a:txBody>
                  <a:tcPr/>
                </a:tc>
                <a:tc>
                  <a:txBody>
                    <a:bodyPr/>
                    <a:lstStyle/>
                    <a:p>
                      <a:pPr algn="ctr">
                        <a:lnSpc>
                          <a:spcPct val="107000"/>
                        </a:lnSpc>
                      </a:pPr>
                      <a:r>
                        <a:rPr lang="cs-CZ" sz="1200" dirty="0">
                          <a:effectLst/>
                        </a:rPr>
                        <a:t>1974</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1987</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 </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a:effectLst/>
                        </a:rPr>
                        <a:t> 2240</a:t>
                      </a:r>
                      <a:endParaRPr lang="cs-CZ" sz="120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nchor="ctr"/>
                </a:tc>
                <a:tc>
                  <a:txBody>
                    <a:bodyPr/>
                    <a:lstStyle/>
                    <a:p>
                      <a:pPr algn="ctr">
                        <a:lnSpc>
                          <a:spcPct val="107000"/>
                        </a:lnSpc>
                      </a:pPr>
                      <a:r>
                        <a:rPr lang="cs-CZ" sz="1200" dirty="0">
                          <a:effectLst/>
                        </a:rPr>
                        <a:t> </a:t>
                      </a:r>
                      <a:endParaRPr lang="cs-CZ" sz="1200" dirty="0">
                        <a:solidFill>
                          <a:srgbClr val="000000"/>
                        </a:solidFill>
                        <a:effectLst/>
                        <a:latin typeface="Golos Text" panose="020B0604020202020204" charset="0"/>
                        <a:ea typeface="Times New Roman" panose="02020603050405020304" pitchFamily="18" charset="0"/>
                        <a:cs typeface="Golos Text" panose="020B0604020202020204" charset="0"/>
                      </a:endParaRPr>
                    </a:p>
                  </a:txBody>
                  <a:tcPr marL="22235" marR="22235" marT="0" marB="0"/>
                </a:tc>
                <a:extLst>
                  <a:ext uri="{0D108BD9-81ED-4DB2-BD59-A6C34878D82A}">
                    <a16:rowId xmlns:a16="http://schemas.microsoft.com/office/drawing/2014/main" val="459624904"/>
                  </a:ext>
                </a:extLst>
              </a:tr>
            </a:tbl>
          </a:graphicData>
        </a:graphic>
      </p:graphicFrame>
      <p:sp>
        <p:nvSpPr>
          <p:cNvPr id="39" name="Rectangle 1">
            <a:extLst>
              <a:ext uri="{FF2B5EF4-FFF2-40B4-BE49-F238E27FC236}">
                <a16:creationId xmlns:a16="http://schemas.microsoft.com/office/drawing/2014/main" id="{E424B02D-C0A8-D5F4-84E0-C2B00E59603D}"/>
              </a:ext>
            </a:extLst>
          </p:cNvPr>
          <p:cNvSpPr>
            <a:spLocks noChangeArrowheads="1"/>
          </p:cNvSpPr>
          <p:nvPr/>
        </p:nvSpPr>
        <p:spPr bwMode="auto">
          <a:xfrm>
            <a:off x="241069" y="27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1. </a:t>
            </a:r>
            <a:r>
              <a:rPr kumimoji="0" lang="en-US" altLang="cs-CZ"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Sexting engagement by gender. </a:t>
            </a:r>
            <a:endParaRPr kumimoji="0" lang="cs-CZ" altLang="cs-CZ"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39" name="Rectangle 1">
            <a:extLst>
              <a:ext uri="{FF2B5EF4-FFF2-40B4-BE49-F238E27FC236}">
                <a16:creationId xmlns:a16="http://schemas.microsoft.com/office/drawing/2014/main" id="{E424B02D-C0A8-D5F4-84E0-C2B00E59603D}"/>
              </a:ext>
            </a:extLst>
          </p:cNvPr>
          <p:cNvSpPr>
            <a:spLocks noChangeArrowheads="1"/>
          </p:cNvSpPr>
          <p:nvPr/>
        </p:nvSpPr>
        <p:spPr bwMode="auto">
          <a:xfrm>
            <a:off x="83127" y="167890"/>
            <a:ext cx="55258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Table 2. </a:t>
            </a:r>
            <a:r>
              <a:rPr kumimoji="0" lang="en-US" altLang="cs-CZ"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Association of digital skills with wanted receiving of sexual messages.</a:t>
            </a:r>
            <a:endParaRPr kumimoji="0" lang="cs-CZ" altLang="cs-CZ" sz="6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ulka 1">
            <a:extLst>
              <a:ext uri="{FF2B5EF4-FFF2-40B4-BE49-F238E27FC236}">
                <a16:creationId xmlns:a16="http://schemas.microsoft.com/office/drawing/2014/main" id="{5BBD0159-1B84-CEC0-115C-F9F4F0CD06A2}"/>
              </a:ext>
            </a:extLst>
          </p:cNvPr>
          <p:cNvGraphicFramePr>
            <a:graphicFrameLocks noGrp="1"/>
          </p:cNvGraphicFramePr>
          <p:nvPr>
            <p:extLst>
              <p:ext uri="{D42A27DB-BD31-4B8C-83A1-F6EECF244321}">
                <p14:modId xmlns:p14="http://schemas.microsoft.com/office/powerpoint/2010/main" val="3270754819"/>
              </p:ext>
            </p:extLst>
          </p:nvPr>
        </p:nvGraphicFramePr>
        <p:xfrm>
          <a:off x="168443" y="526401"/>
          <a:ext cx="8807113" cy="3627120"/>
        </p:xfrm>
        <a:graphic>
          <a:graphicData uri="http://schemas.openxmlformats.org/drawingml/2006/table">
            <a:tbl>
              <a:tblPr firstRow="1" firstCol="1" bandRow="1">
                <a:tableStyleId>{9D7B26C5-4107-4FEC-AEDC-1716B250A1EF}</a:tableStyleId>
              </a:tblPr>
              <a:tblGrid>
                <a:gridCol w="2096122">
                  <a:extLst>
                    <a:ext uri="{9D8B030D-6E8A-4147-A177-3AD203B41FA5}">
                      <a16:colId xmlns:a16="http://schemas.microsoft.com/office/drawing/2014/main" val="1883872720"/>
                    </a:ext>
                  </a:extLst>
                </a:gridCol>
                <a:gridCol w="969803">
                  <a:extLst>
                    <a:ext uri="{9D8B030D-6E8A-4147-A177-3AD203B41FA5}">
                      <a16:colId xmlns:a16="http://schemas.microsoft.com/office/drawing/2014/main" val="367771675"/>
                    </a:ext>
                  </a:extLst>
                </a:gridCol>
                <a:gridCol w="659582">
                  <a:extLst>
                    <a:ext uri="{9D8B030D-6E8A-4147-A177-3AD203B41FA5}">
                      <a16:colId xmlns:a16="http://schemas.microsoft.com/office/drawing/2014/main" val="207696406"/>
                    </a:ext>
                  </a:extLst>
                </a:gridCol>
                <a:gridCol w="520108">
                  <a:extLst>
                    <a:ext uri="{9D8B030D-6E8A-4147-A177-3AD203B41FA5}">
                      <a16:colId xmlns:a16="http://schemas.microsoft.com/office/drawing/2014/main" val="1795240979"/>
                    </a:ext>
                  </a:extLst>
                </a:gridCol>
                <a:gridCol w="1022636">
                  <a:extLst>
                    <a:ext uri="{9D8B030D-6E8A-4147-A177-3AD203B41FA5}">
                      <a16:colId xmlns:a16="http://schemas.microsoft.com/office/drawing/2014/main" val="2674382218"/>
                    </a:ext>
                  </a:extLst>
                </a:gridCol>
                <a:gridCol w="254204">
                  <a:extLst>
                    <a:ext uri="{9D8B030D-6E8A-4147-A177-3AD203B41FA5}">
                      <a16:colId xmlns:a16="http://schemas.microsoft.com/office/drawing/2014/main" val="196090254"/>
                    </a:ext>
                  </a:extLst>
                </a:gridCol>
                <a:gridCol w="194670">
                  <a:extLst>
                    <a:ext uri="{9D8B030D-6E8A-4147-A177-3AD203B41FA5}">
                      <a16:colId xmlns:a16="http://schemas.microsoft.com/office/drawing/2014/main" val="1551974605"/>
                    </a:ext>
                  </a:extLst>
                </a:gridCol>
                <a:gridCol w="199348">
                  <a:extLst>
                    <a:ext uri="{9D8B030D-6E8A-4147-A177-3AD203B41FA5}">
                      <a16:colId xmlns:a16="http://schemas.microsoft.com/office/drawing/2014/main" val="3246027166"/>
                    </a:ext>
                  </a:extLst>
                </a:gridCol>
                <a:gridCol w="512654">
                  <a:extLst>
                    <a:ext uri="{9D8B030D-6E8A-4147-A177-3AD203B41FA5}">
                      <a16:colId xmlns:a16="http://schemas.microsoft.com/office/drawing/2014/main" val="1174701430"/>
                    </a:ext>
                  </a:extLst>
                </a:gridCol>
                <a:gridCol w="397385">
                  <a:extLst>
                    <a:ext uri="{9D8B030D-6E8A-4147-A177-3AD203B41FA5}">
                      <a16:colId xmlns:a16="http://schemas.microsoft.com/office/drawing/2014/main" val="341946510"/>
                    </a:ext>
                  </a:extLst>
                </a:gridCol>
                <a:gridCol w="659582">
                  <a:extLst>
                    <a:ext uri="{9D8B030D-6E8A-4147-A177-3AD203B41FA5}">
                      <a16:colId xmlns:a16="http://schemas.microsoft.com/office/drawing/2014/main" val="4180478900"/>
                    </a:ext>
                  </a:extLst>
                </a:gridCol>
                <a:gridCol w="1321019">
                  <a:extLst>
                    <a:ext uri="{9D8B030D-6E8A-4147-A177-3AD203B41FA5}">
                      <a16:colId xmlns:a16="http://schemas.microsoft.com/office/drawing/2014/main" val="925157012"/>
                    </a:ext>
                  </a:extLst>
                </a:gridCol>
              </a:tblGrid>
              <a:tr h="0">
                <a:tc>
                  <a:txBody>
                    <a:bodyPr/>
                    <a:lstStyle/>
                    <a:p>
                      <a:pPr algn="ctr">
                        <a:lnSpc>
                          <a:spcPct val="200000"/>
                        </a:lnSpc>
                      </a:pP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gridSpan="6">
                  <a:txBody>
                    <a:bodyPr/>
                    <a:lstStyle/>
                    <a:p>
                      <a:pPr algn="ctr">
                        <a:lnSpc>
                          <a:spcPct val="200000"/>
                        </a:lnSpc>
                      </a:pPr>
                      <a:r>
                        <a:rPr lang="en-US" sz="1000" dirty="0">
                          <a:effectLst/>
                          <a:latin typeface="Golos Text" panose="020B0604020202020204" charset="0"/>
                          <a:cs typeface="Golos Text" panose="020B0604020202020204" charset="0"/>
                        </a:rPr>
                        <a:t>Never vs. once or a few times</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200000"/>
                        </a:lnSpc>
                      </a:pPr>
                      <a:r>
                        <a:rPr lang="en-US" sz="1000" dirty="0">
                          <a:effectLst/>
                          <a:latin typeface="Golos Text" panose="020B0604020202020204" charset="0"/>
                          <a:cs typeface="Golos Text" panose="020B0604020202020204" charset="0"/>
                        </a:rPr>
                        <a:t> </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gridSpan="4">
                  <a:txBody>
                    <a:bodyPr/>
                    <a:lstStyle/>
                    <a:p>
                      <a:pPr algn="ctr">
                        <a:lnSpc>
                          <a:spcPct val="200000"/>
                        </a:lnSpc>
                      </a:pPr>
                      <a:r>
                        <a:rPr lang="en-US" sz="1000" dirty="0">
                          <a:effectLst/>
                          <a:latin typeface="Golos Text" panose="020B0604020202020204" charset="0"/>
                          <a:cs typeface="Golos Text" panose="020B0604020202020204" charset="0"/>
                        </a:rPr>
                        <a:t>Never vs. at least monthly</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6552280"/>
                  </a:ext>
                </a:extLst>
              </a:tr>
              <a:tr h="180000">
                <a:tc>
                  <a:txBody>
                    <a:bodyPr/>
                    <a:lstStyle/>
                    <a:p>
                      <a:pPr>
                        <a:lnSpc>
                          <a:spcPct val="200000"/>
                        </a:lnSpc>
                      </a:pPr>
                      <a:r>
                        <a:rPr lang="en-US" sz="1000">
                          <a:effectLst/>
                          <a:latin typeface="Golos Text" panose="020B0604020202020204" charset="0"/>
                          <a:cs typeface="Golos Text" panose="020B0604020202020204" charset="0"/>
                        </a:rPr>
                        <a:t> </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B (SE)</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P</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OR</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dirty="0">
                          <a:effectLst/>
                          <a:latin typeface="Golos Text" panose="020B0604020202020204" charset="0"/>
                          <a:cs typeface="Golos Text" panose="020B0604020202020204" charset="0"/>
                        </a:rPr>
                        <a:t>95% CI</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 </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gridSpan="3">
                  <a:txBody>
                    <a:bodyPr/>
                    <a:lstStyle/>
                    <a:p>
                      <a:pPr algn="ctr">
                        <a:lnSpc>
                          <a:spcPct val="200000"/>
                        </a:lnSpc>
                      </a:pPr>
                      <a:r>
                        <a:rPr lang="en-US" sz="1000">
                          <a:effectLst/>
                          <a:latin typeface="Golos Text" panose="020B0604020202020204" charset="0"/>
                          <a:cs typeface="Golos Text" panose="020B0604020202020204" charset="0"/>
                        </a:rPr>
                        <a:t>B (SE)</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a:txBody>
                    <a:bodyPr/>
                    <a:lstStyle/>
                    <a:p>
                      <a:pPr algn="ctr">
                        <a:lnSpc>
                          <a:spcPct val="200000"/>
                        </a:lnSpc>
                      </a:pPr>
                      <a:r>
                        <a:rPr lang="en-US" sz="1000">
                          <a:effectLst/>
                          <a:latin typeface="Golos Text" panose="020B0604020202020204" charset="0"/>
                          <a:cs typeface="Golos Text" panose="020B0604020202020204" charset="0"/>
                        </a:rPr>
                        <a:t>p</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OR</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95% CI</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extLst>
                  <a:ext uri="{0D108BD9-81ED-4DB2-BD59-A6C34878D82A}">
                    <a16:rowId xmlns:a16="http://schemas.microsoft.com/office/drawing/2014/main" val="3988042514"/>
                  </a:ext>
                </a:extLst>
              </a:tr>
              <a:tr h="180000">
                <a:tc>
                  <a:txBody>
                    <a:bodyPr/>
                    <a:lstStyle/>
                    <a:p>
                      <a:pPr>
                        <a:lnSpc>
                          <a:spcPct val="200000"/>
                        </a:lnSpc>
                      </a:pPr>
                      <a:r>
                        <a:rPr lang="en-US" sz="1000">
                          <a:effectLst/>
                          <a:latin typeface="Golos Text" panose="020B0604020202020204" charset="0"/>
                          <a:cs typeface="Golos Text" panose="020B0604020202020204" charset="0"/>
                        </a:rPr>
                        <a:t>Intercept</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dirty="0">
                          <a:effectLst/>
                          <a:latin typeface="Golos Text" panose="020B0604020202020204" charset="0"/>
                          <a:cs typeface="Golos Text" panose="020B0604020202020204" charset="0"/>
                        </a:rPr>
                        <a:t>-8.09 (.91)</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dirty="0">
                          <a:effectLst/>
                          <a:latin typeface="Golos Text" panose="020B0604020202020204" charset="0"/>
                          <a:cs typeface="Golos Text" panose="020B0604020202020204" charset="0"/>
                        </a:rPr>
                        <a:t>.000</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107000"/>
                        </a:lnSpc>
                      </a:pPr>
                      <a:endParaRPr lang="cs-CZ" sz="1000">
                        <a:effectLst/>
                        <a:latin typeface="Golos Text" panose="020B0604020202020204" charset="0"/>
                        <a:cs typeface="Golos Text" panose="020B0604020202020204" charset="0"/>
                      </a:endParaRPr>
                    </a:p>
                  </a:txBody>
                  <a:tcPr marL="45720" marR="45720" marT="0" anchor="ctr"/>
                </a:tc>
                <a:tc>
                  <a:txBody>
                    <a:bodyPr/>
                    <a:lstStyle/>
                    <a:p>
                      <a:pPr algn="ctr">
                        <a:lnSpc>
                          <a:spcPct val="107000"/>
                        </a:lnSpc>
                      </a:pPr>
                      <a:endParaRPr lang="cs-CZ" sz="1000" dirty="0">
                        <a:effectLst/>
                        <a:latin typeface="Golos Text" panose="020B0604020202020204" charset="0"/>
                        <a:cs typeface="Golos Text" panose="020B0604020202020204" charset="0"/>
                      </a:endParaRPr>
                    </a:p>
                  </a:txBody>
                  <a:tcPr marL="45720" marR="45720" marT="0" anchor="ctr"/>
                </a:tc>
                <a:tc>
                  <a:txBody>
                    <a:bodyPr/>
                    <a:lstStyle/>
                    <a:p>
                      <a:pPr algn="ctr">
                        <a:lnSpc>
                          <a:spcPct val="107000"/>
                        </a:lnSpc>
                      </a:pPr>
                      <a:endParaRPr lang="cs-CZ" sz="1000">
                        <a:effectLst/>
                        <a:latin typeface="Golos Text" panose="020B0604020202020204" charset="0"/>
                        <a:cs typeface="Golos Text" panose="020B0604020202020204" charset="0"/>
                      </a:endParaRPr>
                    </a:p>
                  </a:txBody>
                  <a:tcPr marL="45720" marR="45720" marT="0" anchor="ctr"/>
                </a:tc>
                <a:tc gridSpan="3">
                  <a:txBody>
                    <a:bodyPr/>
                    <a:lstStyle/>
                    <a:p>
                      <a:pPr algn="ctr">
                        <a:lnSpc>
                          <a:spcPct val="200000"/>
                        </a:lnSpc>
                      </a:pPr>
                      <a:r>
                        <a:rPr lang="en-US" sz="1000">
                          <a:effectLst/>
                          <a:latin typeface="Golos Text" panose="020B0604020202020204" charset="0"/>
                          <a:cs typeface="Golos Text" panose="020B0604020202020204" charset="0"/>
                        </a:rPr>
                        <a:t>-15.06 (.34)</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a:txBody>
                    <a:bodyPr/>
                    <a:lstStyle/>
                    <a:p>
                      <a:pPr algn="ct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107000"/>
                        </a:lnSpc>
                      </a:pPr>
                      <a:endParaRPr lang="cs-CZ" sz="1000">
                        <a:effectLst/>
                        <a:latin typeface="Golos Text" panose="020B0604020202020204" charset="0"/>
                        <a:cs typeface="Golos Text" panose="020B0604020202020204" charset="0"/>
                      </a:endParaRPr>
                    </a:p>
                  </a:txBody>
                  <a:tcPr marL="45720" marR="45720" marT="0" anchor="ctr"/>
                </a:tc>
                <a:tc>
                  <a:txBody>
                    <a:bodyPr/>
                    <a:lstStyle/>
                    <a:p>
                      <a:pPr algn="ctr">
                        <a:lnSpc>
                          <a:spcPct val="107000"/>
                        </a:lnSpc>
                      </a:pPr>
                      <a:endParaRPr lang="cs-CZ" sz="1000" dirty="0">
                        <a:effectLst/>
                        <a:latin typeface="Golos Text" panose="020B0604020202020204" charset="0"/>
                        <a:cs typeface="Golos Text" panose="020B0604020202020204" charset="0"/>
                      </a:endParaRPr>
                    </a:p>
                  </a:txBody>
                  <a:tcPr marL="45720" marR="45720" marT="0" anchor="ctr"/>
                </a:tc>
                <a:extLst>
                  <a:ext uri="{0D108BD9-81ED-4DB2-BD59-A6C34878D82A}">
                    <a16:rowId xmlns:a16="http://schemas.microsoft.com/office/drawing/2014/main" val="164752206"/>
                  </a:ext>
                </a:extLst>
              </a:tr>
              <a:tr h="180000">
                <a:tc>
                  <a:txBody>
                    <a:bodyPr/>
                    <a:lstStyle/>
                    <a:p>
                      <a:pPr>
                        <a:lnSpc>
                          <a:spcPct val="200000"/>
                        </a:lnSpc>
                      </a:pPr>
                      <a:r>
                        <a:rPr lang="en-US" sz="1000">
                          <a:effectLst/>
                          <a:latin typeface="Golos Text" panose="020B0604020202020204" charset="0"/>
                          <a:cs typeface="Golos Text" panose="020B0604020202020204" charset="0"/>
                        </a:rPr>
                        <a:t>Age</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.26 (.06)</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1.29</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[1.14-1.46]</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107000"/>
                        </a:lnSpc>
                      </a:pPr>
                      <a:endParaRPr lang="cs-CZ" sz="1000">
                        <a:effectLst/>
                        <a:latin typeface="Golos Text" panose="020B0604020202020204" charset="0"/>
                        <a:cs typeface="Golos Text" panose="020B0604020202020204" charset="0"/>
                      </a:endParaRPr>
                    </a:p>
                  </a:txBody>
                  <a:tcPr marL="45720" marR="45720" marT="0" anchor="ctr"/>
                </a:tc>
                <a:tc gridSpan="3">
                  <a:txBody>
                    <a:bodyPr/>
                    <a:lstStyle/>
                    <a:p>
                      <a:pPr algn="ctr">
                        <a:lnSpc>
                          <a:spcPct val="200000"/>
                        </a:lnSpc>
                      </a:pPr>
                      <a:r>
                        <a:rPr lang="en-US" sz="1000">
                          <a:effectLst/>
                          <a:latin typeface="Golos Text" panose="020B0604020202020204" charset="0"/>
                          <a:cs typeface="Golos Text" panose="020B0604020202020204" charset="0"/>
                        </a:rPr>
                        <a:t>0.49 (.11)</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a:txBody>
                    <a:bodyPr/>
                    <a:lstStyle/>
                    <a:p>
                      <a:pPr algn="ct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1.63</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[1.32-2.02]</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extLst>
                  <a:ext uri="{0D108BD9-81ED-4DB2-BD59-A6C34878D82A}">
                    <a16:rowId xmlns:a16="http://schemas.microsoft.com/office/drawing/2014/main" val="1289039620"/>
                  </a:ext>
                </a:extLst>
              </a:tr>
              <a:tr h="180000">
                <a:tc>
                  <a:txBody>
                    <a:bodyPr/>
                    <a:lstStyle/>
                    <a:p>
                      <a:pPr>
                        <a:lnSpc>
                          <a:spcPct val="200000"/>
                        </a:lnSpc>
                      </a:pPr>
                      <a:r>
                        <a:rPr lang="en-US" sz="1000">
                          <a:effectLst/>
                          <a:latin typeface="Golos Text" panose="020B0604020202020204" charset="0"/>
                          <a:cs typeface="Golos Text" panose="020B0604020202020204" charset="0"/>
                        </a:rPr>
                        <a:t>Gender (ref. girls)</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.34 (.16)</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dirty="0">
                          <a:effectLst/>
                          <a:latin typeface="Golos Text" panose="020B0604020202020204" charset="0"/>
                          <a:cs typeface="Golos Text" panose="020B0604020202020204" charset="0"/>
                        </a:rPr>
                        <a:t>.036</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1.40</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dirty="0">
                          <a:effectLst/>
                          <a:latin typeface="Golos Text" panose="020B0604020202020204" charset="0"/>
                          <a:cs typeface="Golos Text" panose="020B0604020202020204" charset="0"/>
                        </a:rPr>
                        <a:t>[1.02-1.92]</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107000"/>
                        </a:lnSpc>
                      </a:pPr>
                      <a:endParaRPr lang="cs-CZ" sz="1000">
                        <a:effectLst/>
                        <a:latin typeface="Golos Text" panose="020B0604020202020204" charset="0"/>
                        <a:cs typeface="Golos Text" panose="020B0604020202020204" charset="0"/>
                      </a:endParaRPr>
                    </a:p>
                  </a:txBody>
                  <a:tcPr marL="45720" marR="45720" marT="0" anchor="ctr"/>
                </a:tc>
                <a:tc gridSpan="3">
                  <a:txBody>
                    <a:bodyPr/>
                    <a:lstStyle/>
                    <a:p>
                      <a:pPr algn="ctr">
                        <a:lnSpc>
                          <a:spcPct val="200000"/>
                        </a:lnSpc>
                      </a:pPr>
                      <a:r>
                        <a:rPr lang="en-US" sz="1000">
                          <a:effectLst/>
                          <a:latin typeface="Golos Text" panose="020B0604020202020204" charset="0"/>
                          <a:cs typeface="Golos Text" panose="020B0604020202020204" charset="0"/>
                        </a:rPr>
                        <a:t>0.30 (.27)</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a:txBody>
                    <a:bodyPr/>
                    <a:lstStyle/>
                    <a:p>
                      <a:pPr algn="ctr">
                        <a:lnSpc>
                          <a:spcPct val="200000"/>
                        </a:lnSpc>
                      </a:pPr>
                      <a:r>
                        <a:rPr lang="en-US" sz="1000">
                          <a:effectLst/>
                          <a:latin typeface="Golos Text" panose="020B0604020202020204" charset="0"/>
                          <a:cs typeface="Golos Text" panose="020B0604020202020204" charset="0"/>
                        </a:rPr>
                        <a:t>.265</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1.35</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[0.79-2.30]</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extLst>
                  <a:ext uri="{0D108BD9-81ED-4DB2-BD59-A6C34878D82A}">
                    <a16:rowId xmlns:a16="http://schemas.microsoft.com/office/drawing/2014/main" val="2502542398"/>
                  </a:ext>
                </a:extLst>
              </a:tr>
              <a:tr h="180000">
                <a:tc>
                  <a:txBody>
                    <a:bodyPr/>
                    <a:lstStyle/>
                    <a:p>
                      <a:pPr>
                        <a:lnSpc>
                          <a:spcPct val="200000"/>
                        </a:lnSpc>
                      </a:pPr>
                      <a:r>
                        <a:rPr lang="en-US" sz="1000">
                          <a:effectLst/>
                          <a:latin typeface="Golos Text" panose="020B0604020202020204" charset="0"/>
                          <a:cs typeface="Golos Text" panose="020B0604020202020204" charset="0"/>
                        </a:rPr>
                        <a:t>Sensation seeking</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.39 (.09)</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1.47</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dirty="0">
                          <a:effectLst/>
                          <a:latin typeface="Golos Text" panose="020B0604020202020204" charset="0"/>
                          <a:cs typeface="Golos Text" panose="020B0604020202020204" charset="0"/>
                        </a:rPr>
                        <a:t>[1.24-1.75]</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107000"/>
                        </a:lnSpc>
                      </a:pPr>
                      <a:endParaRPr lang="cs-CZ" sz="1000">
                        <a:effectLst/>
                        <a:latin typeface="Golos Text" panose="020B0604020202020204" charset="0"/>
                        <a:cs typeface="Golos Text" panose="020B0604020202020204" charset="0"/>
                      </a:endParaRPr>
                    </a:p>
                  </a:txBody>
                  <a:tcPr marL="45720" marR="45720" marT="0" anchor="ctr"/>
                </a:tc>
                <a:tc gridSpan="3">
                  <a:txBody>
                    <a:bodyPr/>
                    <a:lstStyle/>
                    <a:p>
                      <a:pPr algn="ctr">
                        <a:lnSpc>
                          <a:spcPct val="200000"/>
                        </a:lnSpc>
                      </a:pPr>
                      <a:r>
                        <a:rPr lang="en-US" sz="1000">
                          <a:effectLst/>
                          <a:latin typeface="Golos Text" panose="020B0604020202020204" charset="0"/>
                          <a:cs typeface="Golos Text" panose="020B0604020202020204" charset="0"/>
                        </a:rPr>
                        <a:t>0.81 (.16)</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a:txBody>
                    <a:bodyPr/>
                    <a:lstStyle/>
                    <a:p>
                      <a:pPr algn="ct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2.25</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[1.63-3.11]</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extLst>
                  <a:ext uri="{0D108BD9-81ED-4DB2-BD59-A6C34878D82A}">
                    <a16:rowId xmlns:a16="http://schemas.microsoft.com/office/drawing/2014/main" val="2863400362"/>
                  </a:ext>
                </a:extLst>
              </a:tr>
              <a:tr h="180000">
                <a:tc>
                  <a:txBody>
                    <a:bodyPr/>
                    <a:lstStyle/>
                    <a:p>
                      <a:pPr>
                        <a:lnSpc>
                          <a:spcPct val="200000"/>
                        </a:lnSpc>
                      </a:pPr>
                      <a:r>
                        <a:rPr lang="en-US" sz="1000">
                          <a:effectLst/>
                          <a:latin typeface="Golos Text" panose="020B0604020202020204" charset="0"/>
                          <a:cs typeface="Golos Text" panose="020B0604020202020204" charset="0"/>
                        </a:rPr>
                        <a:t>Symptoms of depression</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.38 (.10)</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1.46</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[1.21-1.75]</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107000"/>
                        </a:lnSpc>
                      </a:pPr>
                      <a:endParaRPr lang="cs-CZ" sz="1000">
                        <a:effectLst/>
                        <a:latin typeface="Golos Text" panose="020B0604020202020204" charset="0"/>
                        <a:cs typeface="Golos Text" panose="020B0604020202020204" charset="0"/>
                      </a:endParaRPr>
                    </a:p>
                  </a:txBody>
                  <a:tcPr marL="45720" marR="45720" marT="0" anchor="ctr"/>
                </a:tc>
                <a:tc gridSpan="3">
                  <a:txBody>
                    <a:bodyPr/>
                    <a:lstStyle/>
                    <a:p>
                      <a:pPr algn="ctr">
                        <a:lnSpc>
                          <a:spcPct val="200000"/>
                        </a:lnSpc>
                      </a:pPr>
                      <a:r>
                        <a:rPr lang="en-US" sz="1000">
                          <a:effectLst/>
                          <a:latin typeface="Golos Text" panose="020B0604020202020204" charset="0"/>
                          <a:cs typeface="Golos Text" panose="020B0604020202020204" charset="0"/>
                        </a:rPr>
                        <a:t>0.46 (.15)</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a:txBody>
                    <a:bodyPr/>
                    <a:lstStyle/>
                    <a:p>
                      <a:pPr algn="ctr">
                        <a:lnSpc>
                          <a:spcPct val="200000"/>
                        </a:lnSpc>
                      </a:pPr>
                      <a:r>
                        <a:rPr lang="en-US" sz="1000">
                          <a:effectLst/>
                          <a:latin typeface="Golos Text" panose="020B0604020202020204" charset="0"/>
                          <a:cs typeface="Golos Text" panose="020B0604020202020204" charset="0"/>
                        </a:rPr>
                        <a:t>.003</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1.58</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[1.17-2.12]</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extLst>
                  <a:ext uri="{0D108BD9-81ED-4DB2-BD59-A6C34878D82A}">
                    <a16:rowId xmlns:a16="http://schemas.microsoft.com/office/drawing/2014/main" val="467422101"/>
                  </a:ext>
                </a:extLst>
              </a:tr>
              <a:tr h="180000">
                <a:tc>
                  <a:txBody>
                    <a:bodyPr/>
                    <a:lstStyle/>
                    <a:p>
                      <a:pPr>
                        <a:lnSpc>
                          <a:spcPct val="200000"/>
                        </a:lnSpc>
                      </a:pPr>
                      <a:r>
                        <a:rPr lang="en-US" sz="1000">
                          <a:effectLst/>
                          <a:latin typeface="Golos Text" panose="020B0604020202020204" charset="0"/>
                          <a:cs typeface="Golos Text" panose="020B0604020202020204" charset="0"/>
                        </a:rPr>
                        <a:t>Technical skills</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.25 (.33)</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.451</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1.28</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[0.67-2.46]</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107000"/>
                        </a:lnSpc>
                      </a:pPr>
                      <a:endParaRPr lang="cs-CZ" sz="1000">
                        <a:effectLst/>
                        <a:latin typeface="Golos Text" panose="020B0604020202020204" charset="0"/>
                        <a:cs typeface="Golos Text" panose="020B0604020202020204" charset="0"/>
                      </a:endParaRPr>
                    </a:p>
                  </a:txBody>
                  <a:tcPr marL="45720" marR="45720" marT="0" anchor="ctr"/>
                </a:tc>
                <a:tc gridSpan="3">
                  <a:txBody>
                    <a:bodyPr/>
                    <a:lstStyle/>
                    <a:p>
                      <a:pPr algn="ctr">
                        <a:lnSpc>
                          <a:spcPct val="200000"/>
                        </a:lnSpc>
                      </a:pPr>
                      <a:r>
                        <a:rPr lang="en-US" sz="1000" dirty="0">
                          <a:effectLst/>
                          <a:latin typeface="Golos Text" panose="020B0604020202020204" charset="0"/>
                          <a:cs typeface="Golos Text" panose="020B0604020202020204" charset="0"/>
                        </a:rPr>
                        <a:t>-0.29 (.58)</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a:txBody>
                    <a:bodyPr/>
                    <a:lstStyle/>
                    <a:p>
                      <a:pPr algn="ctr">
                        <a:lnSpc>
                          <a:spcPct val="200000"/>
                        </a:lnSpc>
                      </a:pPr>
                      <a:r>
                        <a:rPr lang="en-US" sz="1000">
                          <a:effectLst/>
                          <a:latin typeface="Golos Text" panose="020B0604020202020204" charset="0"/>
                          <a:cs typeface="Golos Text" panose="020B0604020202020204" charset="0"/>
                        </a:rPr>
                        <a:t>.614</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0.75</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[0.24-2.32]</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extLst>
                  <a:ext uri="{0D108BD9-81ED-4DB2-BD59-A6C34878D82A}">
                    <a16:rowId xmlns:a16="http://schemas.microsoft.com/office/drawing/2014/main" val="3661039170"/>
                  </a:ext>
                </a:extLst>
              </a:tr>
              <a:tr h="180000">
                <a:tc>
                  <a:txBody>
                    <a:bodyPr/>
                    <a:lstStyle/>
                    <a:p>
                      <a:pPr>
                        <a:lnSpc>
                          <a:spcPct val="200000"/>
                        </a:lnSpc>
                      </a:pPr>
                      <a:r>
                        <a:rPr lang="en-US" sz="1000">
                          <a:effectLst/>
                          <a:latin typeface="Golos Text" panose="020B0604020202020204" charset="0"/>
                          <a:cs typeface="Golos Text" panose="020B0604020202020204" charset="0"/>
                        </a:rPr>
                        <a:t>Communication skills </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-.14 (.33)</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.673</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0.87</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[0.45-1.67]</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107000"/>
                        </a:lnSpc>
                      </a:pPr>
                      <a:endParaRPr lang="cs-CZ" sz="1000">
                        <a:effectLst/>
                        <a:latin typeface="Golos Text" panose="020B0604020202020204" charset="0"/>
                        <a:cs typeface="Golos Text" panose="020B0604020202020204" charset="0"/>
                      </a:endParaRPr>
                    </a:p>
                  </a:txBody>
                  <a:tcPr marL="45720" marR="45720" marT="0" anchor="ctr"/>
                </a:tc>
                <a:tc gridSpan="3">
                  <a:txBody>
                    <a:bodyPr/>
                    <a:lstStyle/>
                    <a:p>
                      <a:pPr algn="ctr">
                        <a:lnSpc>
                          <a:spcPct val="200000"/>
                        </a:lnSpc>
                      </a:pPr>
                      <a:r>
                        <a:rPr lang="en-US" sz="1000">
                          <a:effectLst/>
                          <a:latin typeface="Golos Text" panose="020B0604020202020204" charset="0"/>
                          <a:cs typeface="Golos Text" panose="020B0604020202020204" charset="0"/>
                        </a:rPr>
                        <a:t>1.08 (.65)</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a:txBody>
                    <a:bodyPr/>
                    <a:lstStyle/>
                    <a:p>
                      <a:pPr algn="ctr">
                        <a:lnSpc>
                          <a:spcPct val="200000"/>
                        </a:lnSpc>
                      </a:pPr>
                      <a:r>
                        <a:rPr lang="en-US" sz="1000" dirty="0">
                          <a:effectLst/>
                          <a:latin typeface="Golos Text" panose="020B0604020202020204" charset="0"/>
                          <a:cs typeface="Golos Text" panose="020B0604020202020204" charset="0"/>
                        </a:rPr>
                        <a:t>.095</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2.96</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[0.83-10.57]</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extLst>
                  <a:ext uri="{0D108BD9-81ED-4DB2-BD59-A6C34878D82A}">
                    <a16:rowId xmlns:a16="http://schemas.microsoft.com/office/drawing/2014/main" val="4241561097"/>
                  </a:ext>
                </a:extLst>
              </a:tr>
              <a:tr h="180000">
                <a:tc>
                  <a:txBody>
                    <a:bodyPr/>
                    <a:lstStyle/>
                    <a:p>
                      <a:pPr>
                        <a:lnSpc>
                          <a:spcPct val="200000"/>
                        </a:lnSpc>
                      </a:pPr>
                      <a:r>
                        <a:rPr lang="en-US" sz="1000">
                          <a:effectLst/>
                          <a:latin typeface="Golos Text" panose="020B0604020202020204" charset="0"/>
                          <a:cs typeface="Golos Text" panose="020B0604020202020204" charset="0"/>
                        </a:rPr>
                        <a:t>Content creation skills</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.58 (.28)</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.041</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1.78</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[1.02-3.10]</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107000"/>
                        </a:lnSpc>
                      </a:pPr>
                      <a:endParaRPr lang="cs-CZ" sz="1000">
                        <a:effectLst/>
                        <a:latin typeface="Golos Text" panose="020B0604020202020204" charset="0"/>
                        <a:cs typeface="Golos Text" panose="020B0604020202020204" charset="0"/>
                      </a:endParaRPr>
                    </a:p>
                  </a:txBody>
                  <a:tcPr marL="45720" marR="45720" marT="0" anchor="ctr"/>
                </a:tc>
                <a:tc gridSpan="3">
                  <a:txBody>
                    <a:bodyPr/>
                    <a:lstStyle/>
                    <a:p>
                      <a:pPr algn="ctr">
                        <a:lnSpc>
                          <a:spcPct val="200000"/>
                        </a:lnSpc>
                      </a:pPr>
                      <a:r>
                        <a:rPr lang="en-US" sz="1000">
                          <a:effectLst/>
                          <a:latin typeface="Golos Text" panose="020B0604020202020204" charset="0"/>
                          <a:cs typeface="Golos Text" panose="020B0604020202020204" charset="0"/>
                        </a:rPr>
                        <a:t>1.32 (.47)</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a:txBody>
                    <a:bodyPr/>
                    <a:lstStyle/>
                    <a:p>
                      <a:pPr algn="ctr">
                        <a:lnSpc>
                          <a:spcPct val="200000"/>
                        </a:lnSpc>
                      </a:pPr>
                      <a:r>
                        <a:rPr lang="en-US" sz="1000">
                          <a:effectLst/>
                          <a:latin typeface="Golos Text" panose="020B0604020202020204" charset="0"/>
                          <a:cs typeface="Golos Text" panose="020B0604020202020204" charset="0"/>
                        </a:rPr>
                        <a:t>.005</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dirty="0">
                          <a:effectLst/>
                          <a:latin typeface="Golos Text" panose="020B0604020202020204" charset="0"/>
                          <a:cs typeface="Golos Text" panose="020B0604020202020204" charset="0"/>
                        </a:rPr>
                        <a:t>3.74</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[1.50-9.36]</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extLst>
                  <a:ext uri="{0D108BD9-81ED-4DB2-BD59-A6C34878D82A}">
                    <a16:rowId xmlns:a16="http://schemas.microsoft.com/office/drawing/2014/main" val="351861616"/>
                  </a:ext>
                </a:extLst>
              </a:tr>
              <a:tr h="180000">
                <a:tc>
                  <a:txBody>
                    <a:bodyPr/>
                    <a:lstStyle/>
                    <a:p>
                      <a:pPr>
                        <a:lnSpc>
                          <a:spcPct val="200000"/>
                        </a:lnSpc>
                      </a:pPr>
                      <a:r>
                        <a:rPr lang="en-US" sz="1000">
                          <a:effectLst/>
                          <a:latin typeface="Golos Text" panose="020B0604020202020204" charset="0"/>
                          <a:cs typeface="Golos Text" panose="020B0604020202020204" charset="0"/>
                        </a:rPr>
                        <a:t>Finland</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.05 (.24)</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.853</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1.05</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[0.65-1.68]</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107000"/>
                        </a:lnSpc>
                      </a:pPr>
                      <a:endParaRPr lang="cs-CZ" sz="1000">
                        <a:effectLst/>
                        <a:latin typeface="Golos Text" panose="020B0604020202020204" charset="0"/>
                        <a:cs typeface="Golos Text" panose="020B0604020202020204" charset="0"/>
                      </a:endParaRPr>
                    </a:p>
                  </a:txBody>
                  <a:tcPr marL="45720" marR="45720" marT="0" anchor="ctr"/>
                </a:tc>
                <a:tc gridSpan="3">
                  <a:txBody>
                    <a:bodyPr/>
                    <a:lstStyle/>
                    <a:p>
                      <a:pPr algn="ctr">
                        <a:lnSpc>
                          <a:spcPct val="200000"/>
                        </a:lnSpc>
                      </a:pPr>
                      <a:r>
                        <a:rPr lang="en-US" sz="1000">
                          <a:effectLst/>
                          <a:latin typeface="Golos Text" panose="020B0604020202020204" charset="0"/>
                          <a:cs typeface="Golos Text" panose="020B0604020202020204" charset="0"/>
                        </a:rPr>
                        <a:t>-0.71 (.34)</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a:txBody>
                    <a:bodyPr/>
                    <a:lstStyle/>
                    <a:p>
                      <a:pPr algn="ctr">
                        <a:lnSpc>
                          <a:spcPct val="200000"/>
                        </a:lnSpc>
                      </a:pPr>
                      <a:r>
                        <a:rPr lang="en-US" sz="1000">
                          <a:effectLst/>
                          <a:latin typeface="Golos Text" panose="020B0604020202020204" charset="0"/>
                          <a:cs typeface="Golos Text" panose="020B0604020202020204" charset="0"/>
                        </a:rPr>
                        <a:t>.039</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dirty="0">
                          <a:effectLst/>
                          <a:latin typeface="Golos Text" panose="020B0604020202020204" charset="0"/>
                          <a:cs typeface="Golos Text" panose="020B0604020202020204" charset="0"/>
                        </a:rPr>
                        <a:t>0.49</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dirty="0">
                          <a:effectLst/>
                          <a:latin typeface="Golos Text" panose="020B0604020202020204" charset="0"/>
                          <a:cs typeface="Golos Text" panose="020B0604020202020204" charset="0"/>
                        </a:rPr>
                        <a:t>[0.25-0.96]</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extLst>
                  <a:ext uri="{0D108BD9-81ED-4DB2-BD59-A6C34878D82A}">
                    <a16:rowId xmlns:a16="http://schemas.microsoft.com/office/drawing/2014/main" val="1636645016"/>
                  </a:ext>
                </a:extLst>
              </a:tr>
              <a:tr h="180000">
                <a:tc>
                  <a:txBody>
                    <a:bodyPr/>
                    <a:lstStyle/>
                    <a:p>
                      <a:pPr>
                        <a:lnSpc>
                          <a:spcPct val="200000"/>
                        </a:lnSpc>
                      </a:pPr>
                      <a:r>
                        <a:rPr lang="en-US" sz="1000" dirty="0">
                          <a:effectLst/>
                          <a:latin typeface="Golos Text" panose="020B0604020202020204" charset="0"/>
                          <a:cs typeface="Golos Text" panose="020B0604020202020204" charset="0"/>
                        </a:rPr>
                        <a:t>Italy</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-.62 (.17)</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0.54</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[0.38-0.75]</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107000"/>
                        </a:lnSpc>
                      </a:pPr>
                      <a:endParaRPr lang="cs-CZ" sz="1000">
                        <a:effectLst/>
                        <a:latin typeface="Golos Text" panose="020B0604020202020204" charset="0"/>
                        <a:cs typeface="Golos Text" panose="020B0604020202020204" charset="0"/>
                      </a:endParaRPr>
                    </a:p>
                  </a:txBody>
                  <a:tcPr marL="45720" marR="45720" marT="0" anchor="ctr"/>
                </a:tc>
                <a:tc gridSpan="3">
                  <a:txBody>
                    <a:bodyPr/>
                    <a:lstStyle/>
                    <a:p>
                      <a:pPr algn="ctr">
                        <a:lnSpc>
                          <a:spcPct val="200000"/>
                        </a:lnSpc>
                      </a:pPr>
                      <a:r>
                        <a:rPr lang="en-US" sz="1000">
                          <a:effectLst/>
                          <a:latin typeface="Golos Text" panose="020B0604020202020204" charset="0"/>
                          <a:cs typeface="Golos Text" panose="020B0604020202020204" charset="0"/>
                        </a:rPr>
                        <a:t>-0.20 (.31)</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hMerge="1">
                  <a:txBody>
                    <a:bodyPr/>
                    <a:lstStyle/>
                    <a:p>
                      <a:endParaRPr lang="en-US"/>
                    </a:p>
                  </a:txBody>
                  <a:tcPr/>
                </a:tc>
                <a:tc hMerge="1">
                  <a:txBody>
                    <a:bodyPr/>
                    <a:lstStyle/>
                    <a:p>
                      <a:endParaRPr lang="en-US"/>
                    </a:p>
                  </a:txBody>
                  <a:tcPr/>
                </a:tc>
                <a:tc>
                  <a:txBody>
                    <a:bodyPr/>
                    <a:lstStyle/>
                    <a:p>
                      <a:pPr algn="ctr">
                        <a:lnSpc>
                          <a:spcPct val="200000"/>
                        </a:lnSpc>
                      </a:pPr>
                      <a:r>
                        <a:rPr lang="en-US" sz="1000" dirty="0">
                          <a:effectLst/>
                          <a:latin typeface="Golos Text" panose="020B0604020202020204" charset="0"/>
                          <a:cs typeface="Golos Text" panose="020B0604020202020204" charset="0"/>
                        </a:rPr>
                        <a:t>.511</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a:effectLst/>
                          <a:latin typeface="Golos Text" panose="020B0604020202020204" charset="0"/>
                          <a:cs typeface="Golos Text" panose="020B0604020202020204" charset="0"/>
                        </a:rPr>
                        <a:t>0.82</a:t>
                      </a:r>
                      <a:endParaRPr lang="cs-CZ" sz="100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tc>
                  <a:txBody>
                    <a:bodyPr/>
                    <a:lstStyle/>
                    <a:p>
                      <a:pPr algn="ctr">
                        <a:lnSpc>
                          <a:spcPct val="200000"/>
                        </a:lnSpc>
                      </a:pPr>
                      <a:r>
                        <a:rPr lang="en-US" sz="1000" dirty="0">
                          <a:effectLst/>
                          <a:latin typeface="Golos Text" panose="020B0604020202020204" charset="0"/>
                          <a:cs typeface="Golos Text" panose="020B0604020202020204" charset="0"/>
                        </a:rPr>
                        <a:t>[0.44-1.50]</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5720" marR="45720" marT="0" anchor="ctr"/>
                </a:tc>
                <a:extLst>
                  <a:ext uri="{0D108BD9-81ED-4DB2-BD59-A6C34878D82A}">
                    <a16:rowId xmlns:a16="http://schemas.microsoft.com/office/drawing/2014/main" val="1909848055"/>
                  </a:ext>
                </a:extLst>
              </a:tr>
            </a:tbl>
          </a:graphicData>
        </a:graphic>
      </p:graphicFrame>
      <p:sp>
        <p:nvSpPr>
          <p:cNvPr id="3" name="Rectangle 1">
            <a:extLst>
              <a:ext uri="{FF2B5EF4-FFF2-40B4-BE49-F238E27FC236}">
                <a16:creationId xmlns:a16="http://schemas.microsoft.com/office/drawing/2014/main" id="{1B287BD9-E1EA-B7A8-CF9B-DE84F70E4A65}"/>
              </a:ext>
            </a:extLst>
          </p:cNvPr>
          <p:cNvSpPr>
            <a:spLocks noChangeArrowheads="1"/>
          </p:cNvSpPr>
          <p:nvPr/>
        </p:nvSpPr>
        <p:spPr bwMode="auto">
          <a:xfrm>
            <a:off x="168440" y="4249212"/>
            <a:ext cx="88071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12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Notes: N = 1974, OR – odds ratio, LL – lower level, UL – upper level. The reference category is never; the reference country is Estonia. </a:t>
            </a:r>
            <a:r>
              <a:rPr kumimoji="0" lang="en-US" altLang="cs-CZ"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model had a significantly better fit than the null model (χ</a:t>
            </a:r>
            <a:r>
              <a:rPr kumimoji="0" lang="en-US" altLang="cs-CZ" sz="1200" b="0" i="1"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en-US" altLang="cs-CZ"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(18) = 205.88, p &lt; 0.001, Pseudo-R</a:t>
            </a:r>
            <a:r>
              <a:rPr kumimoji="0" lang="en-US" altLang="cs-CZ" sz="1200" b="0" i="1"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 </a:t>
            </a:r>
            <a:r>
              <a:rPr kumimoji="0" lang="en-US" altLang="cs-CZ"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.10 (Cox &amp; Snell), Nagelkerke R² = .15).</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985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D533B7B6-CEBF-9FAE-7AC1-3083B7AE592B}"/>
              </a:ext>
            </a:extLst>
          </p:cNvPr>
          <p:cNvGraphicFramePr>
            <a:graphicFrameLocks noGrp="1"/>
          </p:cNvGraphicFramePr>
          <p:nvPr>
            <p:extLst>
              <p:ext uri="{D42A27DB-BD31-4B8C-83A1-F6EECF244321}">
                <p14:modId xmlns:p14="http://schemas.microsoft.com/office/powerpoint/2010/main" val="2214886050"/>
              </p:ext>
            </p:extLst>
          </p:nvPr>
        </p:nvGraphicFramePr>
        <p:xfrm>
          <a:off x="226629" y="627874"/>
          <a:ext cx="8487297" cy="3078480"/>
        </p:xfrm>
        <a:graphic>
          <a:graphicData uri="http://schemas.openxmlformats.org/drawingml/2006/table">
            <a:tbl>
              <a:tblPr firstRow="1" firstCol="1" bandRow="1">
                <a:tableStyleId>{9D7B26C5-4107-4FEC-AEDC-1716B250A1EF}</a:tableStyleId>
              </a:tblPr>
              <a:tblGrid>
                <a:gridCol w="2006012">
                  <a:extLst>
                    <a:ext uri="{9D8B030D-6E8A-4147-A177-3AD203B41FA5}">
                      <a16:colId xmlns:a16="http://schemas.microsoft.com/office/drawing/2014/main" val="3929204524"/>
                    </a:ext>
                  </a:extLst>
                </a:gridCol>
                <a:gridCol w="844549">
                  <a:extLst>
                    <a:ext uri="{9D8B030D-6E8A-4147-A177-3AD203B41FA5}">
                      <a16:colId xmlns:a16="http://schemas.microsoft.com/office/drawing/2014/main" val="1472361209"/>
                    </a:ext>
                  </a:extLst>
                </a:gridCol>
                <a:gridCol w="527633">
                  <a:extLst>
                    <a:ext uri="{9D8B030D-6E8A-4147-A177-3AD203B41FA5}">
                      <a16:colId xmlns:a16="http://schemas.microsoft.com/office/drawing/2014/main" val="3048218334"/>
                    </a:ext>
                  </a:extLst>
                </a:gridCol>
                <a:gridCol w="466593">
                  <a:extLst>
                    <a:ext uri="{9D8B030D-6E8A-4147-A177-3AD203B41FA5}">
                      <a16:colId xmlns:a16="http://schemas.microsoft.com/office/drawing/2014/main" val="1445122947"/>
                    </a:ext>
                  </a:extLst>
                </a:gridCol>
                <a:gridCol w="1138885">
                  <a:extLst>
                    <a:ext uri="{9D8B030D-6E8A-4147-A177-3AD203B41FA5}">
                      <a16:colId xmlns:a16="http://schemas.microsoft.com/office/drawing/2014/main" val="3523480239"/>
                    </a:ext>
                  </a:extLst>
                </a:gridCol>
                <a:gridCol w="459903">
                  <a:extLst>
                    <a:ext uri="{9D8B030D-6E8A-4147-A177-3AD203B41FA5}">
                      <a16:colId xmlns:a16="http://schemas.microsoft.com/office/drawing/2014/main" val="3608732737"/>
                    </a:ext>
                  </a:extLst>
                </a:gridCol>
                <a:gridCol w="846974">
                  <a:extLst>
                    <a:ext uri="{9D8B030D-6E8A-4147-A177-3AD203B41FA5}">
                      <a16:colId xmlns:a16="http://schemas.microsoft.com/office/drawing/2014/main" val="2118587537"/>
                    </a:ext>
                  </a:extLst>
                </a:gridCol>
                <a:gridCol w="537752">
                  <a:extLst>
                    <a:ext uri="{9D8B030D-6E8A-4147-A177-3AD203B41FA5}">
                      <a16:colId xmlns:a16="http://schemas.microsoft.com/office/drawing/2014/main" val="113775357"/>
                    </a:ext>
                  </a:extLst>
                </a:gridCol>
                <a:gridCol w="592022">
                  <a:extLst>
                    <a:ext uri="{9D8B030D-6E8A-4147-A177-3AD203B41FA5}">
                      <a16:colId xmlns:a16="http://schemas.microsoft.com/office/drawing/2014/main" val="2476156633"/>
                    </a:ext>
                  </a:extLst>
                </a:gridCol>
                <a:gridCol w="1066974">
                  <a:extLst>
                    <a:ext uri="{9D8B030D-6E8A-4147-A177-3AD203B41FA5}">
                      <a16:colId xmlns:a16="http://schemas.microsoft.com/office/drawing/2014/main" val="3910011346"/>
                    </a:ext>
                  </a:extLst>
                </a:gridCol>
              </a:tblGrid>
              <a:tr h="0">
                <a:tc>
                  <a:txBody>
                    <a:bodyPr/>
                    <a:lstStyle/>
                    <a:p>
                      <a:pPr algn="ctr">
                        <a:lnSpc>
                          <a:spcPct val="200000"/>
                        </a:lnSpc>
                      </a:pPr>
                      <a:r>
                        <a:rPr lang="en-US" sz="1000">
                          <a:effectLst/>
                          <a:latin typeface="Golos Text" panose="020B0604020202020204" charset="0"/>
                          <a:cs typeface="Golos Text" panose="020B0604020202020204" charset="0"/>
                        </a:rPr>
                        <a:t> </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gridSpan="4">
                  <a:txBody>
                    <a:bodyPr/>
                    <a:lstStyle/>
                    <a:p>
                      <a:pPr algn="ctr">
                        <a:lnSpc>
                          <a:spcPct val="200000"/>
                        </a:lnSpc>
                      </a:pPr>
                      <a:r>
                        <a:rPr lang="en-US" sz="1000">
                          <a:effectLst/>
                          <a:latin typeface="Golos Text" panose="020B0604020202020204" charset="0"/>
                          <a:cs typeface="Golos Text" panose="020B0604020202020204" charset="0"/>
                        </a:rPr>
                        <a:t>Never vs. once or a few times</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200000"/>
                        </a:lnSpc>
                      </a:pPr>
                      <a:r>
                        <a:rPr lang="en-US" sz="1000">
                          <a:effectLst/>
                          <a:latin typeface="Golos Text" panose="020B0604020202020204" charset="0"/>
                          <a:cs typeface="Golos Text" panose="020B0604020202020204" charset="0"/>
                        </a:rPr>
                        <a:t> </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gridSpan="4">
                  <a:txBody>
                    <a:bodyPr/>
                    <a:lstStyle/>
                    <a:p>
                      <a:pPr algn="ctr">
                        <a:lnSpc>
                          <a:spcPct val="200000"/>
                        </a:lnSpc>
                      </a:pPr>
                      <a:r>
                        <a:rPr lang="en-US" sz="1000">
                          <a:effectLst/>
                          <a:latin typeface="Golos Text" panose="020B0604020202020204" charset="0"/>
                          <a:cs typeface="Golos Text" panose="020B0604020202020204" charset="0"/>
                        </a:rPr>
                        <a:t>Never vs. at least monthly</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4891665"/>
                  </a:ext>
                </a:extLst>
              </a:tr>
              <a:tr h="0">
                <a:tc>
                  <a:txBody>
                    <a:bodyPr/>
                    <a:lstStyle/>
                    <a:p>
                      <a:pPr>
                        <a:lnSpc>
                          <a:spcPct val="200000"/>
                        </a:lnSpc>
                      </a:pPr>
                      <a:r>
                        <a:rPr lang="en-US" sz="1000">
                          <a:effectLst/>
                          <a:latin typeface="Golos Text" panose="020B0604020202020204" charset="0"/>
                          <a:cs typeface="Golos Text" panose="020B0604020202020204" charset="0"/>
                        </a:rPr>
                        <a:t> </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B (SE)</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p</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OR</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95% CI</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 </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B (SE)</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p</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OR</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95% CI</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extLst>
                  <a:ext uri="{0D108BD9-81ED-4DB2-BD59-A6C34878D82A}">
                    <a16:rowId xmlns:a16="http://schemas.microsoft.com/office/drawing/2014/main" val="1273909781"/>
                  </a:ext>
                </a:extLst>
              </a:tr>
              <a:tr h="0">
                <a:tc>
                  <a:txBody>
                    <a:bodyPr/>
                    <a:lstStyle/>
                    <a:p>
                      <a:pPr>
                        <a:lnSpc>
                          <a:spcPct val="200000"/>
                        </a:lnSpc>
                      </a:pPr>
                      <a:r>
                        <a:rPr lang="en-US" sz="1000">
                          <a:effectLst/>
                          <a:latin typeface="Golos Text" panose="020B0604020202020204" charset="0"/>
                          <a:cs typeface="Golos Text" panose="020B0604020202020204" charset="0"/>
                        </a:rPr>
                        <a:t>Intercept</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-7.04 (.71)</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-10.65 (1.09)</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extLst>
                  <a:ext uri="{0D108BD9-81ED-4DB2-BD59-A6C34878D82A}">
                    <a16:rowId xmlns:a16="http://schemas.microsoft.com/office/drawing/2014/main" val="77282522"/>
                  </a:ext>
                </a:extLst>
              </a:tr>
              <a:tr h="0">
                <a:tc>
                  <a:txBody>
                    <a:bodyPr/>
                    <a:lstStyle/>
                    <a:p>
                      <a:pPr>
                        <a:lnSpc>
                          <a:spcPct val="200000"/>
                        </a:lnSpc>
                      </a:pPr>
                      <a:r>
                        <a:rPr lang="en-US" sz="1000">
                          <a:effectLst/>
                          <a:latin typeface="Golos Text" panose="020B0604020202020204" charset="0"/>
                          <a:cs typeface="Golos Text" panose="020B0604020202020204" charset="0"/>
                        </a:rPr>
                        <a:t>Age </a:t>
                      </a:r>
                      <a:r>
                        <a:rPr lang="en-US" sz="1000" baseline="30000">
                          <a:effectLst/>
                          <a:latin typeface="Golos Text" panose="020B0604020202020204" charset="0"/>
                          <a:cs typeface="Golos Text" panose="020B0604020202020204" charset="0"/>
                        </a:rPr>
                        <a:t>a</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0.23 (.05)</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1.25</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[1.14-1.38]</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0.27 (.07)</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1.31</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[1.14-1.51]</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extLst>
                  <a:ext uri="{0D108BD9-81ED-4DB2-BD59-A6C34878D82A}">
                    <a16:rowId xmlns:a16="http://schemas.microsoft.com/office/drawing/2014/main" val="868594256"/>
                  </a:ext>
                </a:extLst>
              </a:tr>
              <a:tr h="0">
                <a:tc>
                  <a:txBody>
                    <a:bodyPr/>
                    <a:lstStyle/>
                    <a:p>
                      <a:pPr>
                        <a:lnSpc>
                          <a:spcPct val="200000"/>
                        </a:lnSpc>
                      </a:pPr>
                      <a:r>
                        <a:rPr lang="en-US" sz="1000">
                          <a:effectLst/>
                          <a:latin typeface="Golos Text" panose="020B0604020202020204" charset="0"/>
                          <a:cs typeface="Golos Text" panose="020B0604020202020204" charset="0"/>
                        </a:rPr>
                        <a:t>Gender (ref. girls)</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-0.54 (.12)</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0.58</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[0.46-0.74]</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-0.85 (.19)</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0.43</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[0.29-0.62]</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extLst>
                  <a:ext uri="{0D108BD9-81ED-4DB2-BD59-A6C34878D82A}">
                    <a16:rowId xmlns:a16="http://schemas.microsoft.com/office/drawing/2014/main" val="1968914166"/>
                  </a:ext>
                </a:extLst>
              </a:tr>
              <a:tr h="0">
                <a:tc>
                  <a:txBody>
                    <a:bodyPr/>
                    <a:lstStyle/>
                    <a:p>
                      <a:pPr>
                        <a:lnSpc>
                          <a:spcPct val="200000"/>
                        </a:lnSpc>
                      </a:pPr>
                      <a:r>
                        <a:rPr lang="en-US" sz="1000">
                          <a:effectLst/>
                          <a:latin typeface="Golos Text" panose="020B0604020202020204" charset="0"/>
                          <a:cs typeface="Golos Text" panose="020B0604020202020204" charset="0"/>
                        </a:rPr>
                        <a:t>Sensation seeking</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0.44 (.07)</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1.55</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[1.36-1.77]</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0.66 (.11)</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1.93</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[1.57-2.39]</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extLst>
                  <a:ext uri="{0D108BD9-81ED-4DB2-BD59-A6C34878D82A}">
                    <a16:rowId xmlns:a16="http://schemas.microsoft.com/office/drawing/2014/main" val="2669869340"/>
                  </a:ext>
                </a:extLst>
              </a:tr>
              <a:tr h="0">
                <a:tc>
                  <a:txBody>
                    <a:bodyPr/>
                    <a:lstStyle/>
                    <a:p>
                      <a:pPr>
                        <a:lnSpc>
                          <a:spcPct val="200000"/>
                        </a:lnSpc>
                      </a:pPr>
                      <a:r>
                        <a:rPr lang="en-US" sz="1000">
                          <a:effectLst/>
                          <a:latin typeface="Golos Text" panose="020B0604020202020204" charset="0"/>
                          <a:cs typeface="Golos Text" panose="020B0604020202020204" charset="0"/>
                        </a:rPr>
                        <a:t>Symptoms of depression</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0.43 (.07)</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1.54</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[1.33-1.77]</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0.60 (.11)</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1.82</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[1.47-2.26]</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extLst>
                  <a:ext uri="{0D108BD9-81ED-4DB2-BD59-A6C34878D82A}">
                    <a16:rowId xmlns:a16="http://schemas.microsoft.com/office/drawing/2014/main" val="2957287110"/>
                  </a:ext>
                </a:extLst>
              </a:tr>
              <a:tr h="0">
                <a:tc>
                  <a:txBody>
                    <a:bodyPr/>
                    <a:lstStyle/>
                    <a:p>
                      <a:pPr>
                        <a:lnSpc>
                          <a:spcPct val="200000"/>
                        </a:lnSpc>
                      </a:pPr>
                      <a:r>
                        <a:rPr lang="en-US" sz="1000">
                          <a:effectLst/>
                          <a:latin typeface="Golos Text" panose="020B0604020202020204" charset="0"/>
                          <a:cs typeface="Golos Text" panose="020B0604020202020204" charset="0"/>
                        </a:rPr>
                        <a:t>Technical skills</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0.59 (.26)</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.022</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1.80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[1.09-2.99]</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0.64 (.40)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.107</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1.90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[0.87-4.13]</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extLst>
                  <a:ext uri="{0D108BD9-81ED-4DB2-BD59-A6C34878D82A}">
                    <a16:rowId xmlns:a16="http://schemas.microsoft.com/office/drawing/2014/main" val="353637704"/>
                  </a:ext>
                </a:extLst>
              </a:tr>
              <a:tr h="0">
                <a:tc>
                  <a:txBody>
                    <a:bodyPr/>
                    <a:lstStyle/>
                    <a:p>
                      <a:pPr>
                        <a:lnSpc>
                          <a:spcPct val="200000"/>
                        </a:lnSpc>
                      </a:pPr>
                      <a:r>
                        <a:rPr lang="en-US" sz="1000">
                          <a:effectLst/>
                          <a:latin typeface="Golos Text" panose="020B0604020202020204" charset="0"/>
                          <a:cs typeface="Golos Text" panose="020B0604020202020204" charset="0"/>
                        </a:rPr>
                        <a:t>Communication skills </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0.14 (.26)</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.584</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1.15</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[0.69-1.92]</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0.52 (.42)</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.220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1.68</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[0.73-3.83]</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extLst>
                  <a:ext uri="{0D108BD9-81ED-4DB2-BD59-A6C34878D82A}">
                    <a16:rowId xmlns:a16="http://schemas.microsoft.com/office/drawing/2014/main" val="426784207"/>
                  </a:ext>
                </a:extLst>
              </a:tr>
              <a:tr h="0">
                <a:tc>
                  <a:txBody>
                    <a:bodyPr/>
                    <a:lstStyle/>
                    <a:p>
                      <a:pPr>
                        <a:lnSpc>
                          <a:spcPct val="200000"/>
                        </a:lnSpc>
                      </a:pPr>
                      <a:r>
                        <a:rPr lang="en-US" sz="1000">
                          <a:effectLst/>
                          <a:latin typeface="Golos Text" panose="020B0604020202020204" charset="0"/>
                          <a:cs typeface="Golos Text" panose="020B0604020202020204" charset="0"/>
                        </a:rPr>
                        <a:t>Content creation skills</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0.21 (.22)</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.355</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1.23</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[0.79-1.91]</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0.92 (.33)</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.005</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2.51</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[1.32-4.75]</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extLst>
                  <a:ext uri="{0D108BD9-81ED-4DB2-BD59-A6C34878D82A}">
                    <a16:rowId xmlns:a16="http://schemas.microsoft.com/office/drawing/2014/main" val="2681158008"/>
                  </a:ext>
                </a:extLst>
              </a:tr>
              <a:tr h="0">
                <a:tc>
                  <a:txBody>
                    <a:bodyPr/>
                    <a:lstStyle/>
                    <a:p>
                      <a:pPr>
                        <a:lnSpc>
                          <a:spcPct val="200000"/>
                        </a:lnSpc>
                      </a:pPr>
                      <a:r>
                        <a:rPr lang="en-US" sz="1000">
                          <a:effectLst/>
                          <a:latin typeface="Golos Text" panose="020B0604020202020204" charset="0"/>
                          <a:cs typeface="Golos Text" panose="020B0604020202020204" charset="0"/>
                        </a:rPr>
                        <a:t>Finland</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-0.01 (.17)</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.961</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0.99</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[0.71-1.38]</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-0.18 (.24)</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.433</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0.83</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[0.52-1.32]</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extLst>
                  <a:ext uri="{0D108BD9-81ED-4DB2-BD59-A6C34878D82A}">
                    <a16:rowId xmlns:a16="http://schemas.microsoft.com/office/drawing/2014/main" val="2373112770"/>
                  </a:ext>
                </a:extLst>
              </a:tr>
              <a:tr h="0">
                <a:tc>
                  <a:txBody>
                    <a:bodyPr/>
                    <a:lstStyle/>
                    <a:p>
                      <a:pPr>
                        <a:lnSpc>
                          <a:spcPct val="200000"/>
                        </a:lnSpc>
                      </a:pPr>
                      <a:r>
                        <a:rPr lang="en-US" sz="1000">
                          <a:effectLst/>
                          <a:latin typeface="Golos Text" panose="020B0604020202020204" charset="0"/>
                          <a:cs typeface="Golos Text" panose="020B0604020202020204" charset="0"/>
                        </a:rPr>
                        <a:t>Italy</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-0.08 (.14)</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.565</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0.92</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a:effectLst/>
                          <a:latin typeface="Golos Text" panose="020B0604020202020204" charset="0"/>
                          <a:cs typeface="Golos Text" panose="020B0604020202020204" charset="0"/>
                        </a:rPr>
                        <a:t>[0.71-1.21]</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nSpc>
                          <a:spcPct val="107000"/>
                        </a:lnSpc>
                      </a:pPr>
                      <a:endParaRPr lang="cs-CZ" sz="1000">
                        <a:effectLst/>
                        <a:latin typeface="Golos Text" panose="020B0604020202020204"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0.41 (.22)</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.063</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r">
                        <a:lnSpc>
                          <a:spcPct val="200000"/>
                        </a:lnSpc>
                      </a:pPr>
                      <a:r>
                        <a:rPr lang="en-US" sz="1000">
                          <a:effectLst/>
                          <a:latin typeface="Golos Text" panose="020B0604020202020204" charset="0"/>
                          <a:cs typeface="Golos Text" panose="020B0604020202020204" charset="0"/>
                        </a:rPr>
                        <a:t>1.50</a:t>
                      </a:r>
                      <a:endParaRPr lang="cs-CZ" sz="100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tc>
                  <a:txBody>
                    <a:bodyPr/>
                    <a:lstStyle/>
                    <a:p>
                      <a:pPr algn="ctr">
                        <a:lnSpc>
                          <a:spcPct val="200000"/>
                        </a:lnSpc>
                      </a:pPr>
                      <a:r>
                        <a:rPr lang="en-US" sz="1000" dirty="0">
                          <a:effectLst/>
                          <a:latin typeface="Golos Text" panose="020B0604020202020204" charset="0"/>
                          <a:cs typeface="Golos Text" panose="020B0604020202020204" charset="0"/>
                        </a:rPr>
                        <a:t>[0.98-2.31]</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24330" marR="24330" marT="0" marB="0" anchor="ctr"/>
                </a:tc>
                <a:extLst>
                  <a:ext uri="{0D108BD9-81ED-4DB2-BD59-A6C34878D82A}">
                    <a16:rowId xmlns:a16="http://schemas.microsoft.com/office/drawing/2014/main" val="1582229729"/>
                  </a:ext>
                </a:extLst>
              </a:tr>
            </a:tbl>
          </a:graphicData>
        </a:graphic>
      </p:graphicFrame>
      <p:sp>
        <p:nvSpPr>
          <p:cNvPr id="5" name="Rectangle 1">
            <a:extLst>
              <a:ext uri="{FF2B5EF4-FFF2-40B4-BE49-F238E27FC236}">
                <a16:creationId xmlns:a16="http://schemas.microsoft.com/office/drawing/2014/main" id="{E0637E9E-F446-670D-5562-26053FF59784}"/>
              </a:ext>
            </a:extLst>
          </p:cNvPr>
          <p:cNvSpPr>
            <a:spLocks noChangeArrowheads="1"/>
          </p:cNvSpPr>
          <p:nvPr/>
        </p:nvSpPr>
        <p:spPr bwMode="auto">
          <a:xfrm>
            <a:off x="83127" y="167890"/>
            <a:ext cx="56957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Table 3. </a:t>
            </a:r>
            <a:r>
              <a:rPr kumimoji="0" lang="en-US" altLang="cs-CZ"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Association of digital skills with unwanted receiving of sexual messages.</a:t>
            </a:r>
            <a:endParaRPr kumimoji="0" lang="cs-CZ" altLang="cs-CZ" sz="6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919D2F48-F047-EDEF-3877-7BC2B8B4C2E9}"/>
              </a:ext>
            </a:extLst>
          </p:cNvPr>
          <p:cNvSpPr>
            <a:spLocks noChangeArrowheads="1"/>
          </p:cNvSpPr>
          <p:nvPr/>
        </p:nvSpPr>
        <p:spPr bwMode="auto">
          <a:xfrm>
            <a:off x="83127" y="3889339"/>
            <a:ext cx="8807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12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Notes: N = 1987, OR – odds ratio, LL – lower level, UL – upper level. The reference category is never; the reference country is Estonia.</a:t>
            </a:r>
            <a:r>
              <a:rPr kumimoji="0" lang="en-US" altLang="cs-CZ"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model had a significantly better fit than the null model (χ</a:t>
            </a:r>
            <a:r>
              <a:rPr kumimoji="0" lang="en-US" altLang="cs-CZ" sz="1200" b="0" i="1"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en-US" altLang="cs-CZ"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(18) = 326.83, p &lt; 0.001, Pseudo-R</a:t>
            </a:r>
            <a:r>
              <a:rPr kumimoji="0" lang="en-US" altLang="cs-CZ" sz="1200" b="0" i="1"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 </a:t>
            </a:r>
            <a:r>
              <a:rPr kumimoji="0" lang="en-US" altLang="cs-CZ"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.15 (Cox &amp; Snell), Nagelkerke R² = 0.19).</a:t>
            </a:r>
            <a:r>
              <a:rPr kumimoji="0" lang="cs-CZ" altLang="cs-CZ"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cs-CZ" sz="1200" b="0" i="1" u="none" strike="noStrike" cap="none" normalizeH="0" baseline="30000" dirty="0">
                <a:ln>
                  <a:noFill/>
                </a:ln>
                <a:solidFill>
                  <a:schemeClr val="tx1"/>
                </a:solidFill>
                <a:effectLst/>
                <a:latin typeface="Arial" panose="020B0604020202020204" pitchFamily="34" charset="0"/>
                <a:ea typeface="Calibri" panose="020F0502020204030204" pitchFamily="34" charset="0"/>
              </a:rPr>
              <a:t>a</a:t>
            </a:r>
            <a:r>
              <a:rPr kumimoji="0" lang="en-US" altLang="cs-CZ" sz="12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 - </a:t>
            </a:r>
            <a:r>
              <a:rPr kumimoji="0" lang="en-US" altLang="cs-CZ"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assumption of linearity between age and the log odds of the dependent variable was violated in the 'once or a few times' category.  </a:t>
            </a:r>
            <a:endParaRPr kumimoji="0" lang="cs-CZ" altLang="cs-CZ" sz="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627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EBB1D414-B9D9-392B-0171-AEECAFE0909A}"/>
              </a:ext>
            </a:extLst>
          </p:cNvPr>
          <p:cNvGraphicFramePr>
            <a:graphicFrameLocks noGrp="1"/>
          </p:cNvGraphicFramePr>
          <p:nvPr>
            <p:extLst>
              <p:ext uri="{D42A27DB-BD31-4B8C-83A1-F6EECF244321}">
                <p14:modId xmlns:p14="http://schemas.microsoft.com/office/powerpoint/2010/main" val="1792901347"/>
              </p:ext>
            </p:extLst>
          </p:nvPr>
        </p:nvGraphicFramePr>
        <p:xfrm>
          <a:off x="253884" y="739572"/>
          <a:ext cx="8482791" cy="3101975"/>
        </p:xfrm>
        <a:graphic>
          <a:graphicData uri="http://schemas.openxmlformats.org/drawingml/2006/table">
            <a:tbl>
              <a:tblPr firstRow="1" firstCol="1" bandRow="1">
                <a:tableStyleId>{9D7B26C5-4107-4FEC-AEDC-1716B250A1EF}</a:tableStyleId>
              </a:tblPr>
              <a:tblGrid>
                <a:gridCol w="1909616">
                  <a:extLst>
                    <a:ext uri="{9D8B030D-6E8A-4147-A177-3AD203B41FA5}">
                      <a16:colId xmlns:a16="http://schemas.microsoft.com/office/drawing/2014/main" val="249712632"/>
                    </a:ext>
                  </a:extLst>
                </a:gridCol>
                <a:gridCol w="1010677">
                  <a:extLst>
                    <a:ext uri="{9D8B030D-6E8A-4147-A177-3AD203B41FA5}">
                      <a16:colId xmlns:a16="http://schemas.microsoft.com/office/drawing/2014/main" val="730805856"/>
                    </a:ext>
                  </a:extLst>
                </a:gridCol>
                <a:gridCol w="586410">
                  <a:extLst>
                    <a:ext uri="{9D8B030D-6E8A-4147-A177-3AD203B41FA5}">
                      <a16:colId xmlns:a16="http://schemas.microsoft.com/office/drawing/2014/main" val="4054865943"/>
                    </a:ext>
                  </a:extLst>
                </a:gridCol>
                <a:gridCol w="532642">
                  <a:extLst>
                    <a:ext uri="{9D8B030D-6E8A-4147-A177-3AD203B41FA5}">
                      <a16:colId xmlns:a16="http://schemas.microsoft.com/office/drawing/2014/main" val="2711851523"/>
                    </a:ext>
                  </a:extLst>
                </a:gridCol>
                <a:gridCol w="1065285">
                  <a:extLst>
                    <a:ext uri="{9D8B030D-6E8A-4147-A177-3AD203B41FA5}">
                      <a16:colId xmlns:a16="http://schemas.microsoft.com/office/drawing/2014/main" val="102296386"/>
                    </a:ext>
                  </a:extLst>
                </a:gridCol>
                <a:gridCol w="245318">
                  <a:extLst>
                    <a:ext uri="{9D8B030D-6E8A-4147-A177-3AD203B41FA5}">
                      <a16:colId xmlns:a16="http://schemas.microsoft.com/office/drawing/2014/main" val="2776249688"/>
                    </a:ext>
                  </a:extLst>
                </a:gridCol>
                <a:gridCol w="1081247">
                  <a:extLst>
                    <a:ext uri="{9D8B030D-6E8A-4147-A177-3AD203B41FA5}">
                      <a16:colId xmlns:a16="http://schemas.microsoft.com/office/drawing/2014/main" val="619101046"/>
                    </a:ext>
                  </a:extLst>
                </a:gridCol>
                <a:gridCol w="447789">
                  <a:extLst>
                    <a:ext uri="{9D8B030D-6E8A-4147-A177-3AD203B41FA5}">
                      <a16:colId xmlns:a16="http://schemas.microsoft.com/office/drawing/2014/main" val="767504868"/>
                    </a:ext>
                  </a:extLst>
                </a:gridCol>
                <a:gridCol w="654461">
                  <a:extLst>
                    <a:ext uri="{9D8B030D-6E8A-4147-A177-3AD203B41FA5}">
                      <a16:colId xmlns:a16="http://schemas.microsoft.com/office/drawing/2014/main" val="4229821621"/>
                    </a:ext>
                  </a:extLst>
                </a:gridCol>
                <a:gridCol w="949346">
                  <a:extLst>
                    <a:ext uri="{9D8B030D-6E8A-4147-A177-3AD203B41FA5}">
                      <a16:colId xmlns:a16="http://schemas.microsoft.com/office/drawing/2014/main" val="8213181"/>
                    </a:ext>
                  </a:extLst>
                </a:gridCol>
              </a:tblGrid>
              <a:tr h="167640">
                <a:tc>
                  <a:txBody>
                    <a:bodyPr/>
                    <a:lstStyle/>
                    <a:p>
                      <a:pPr algn="ctr">
                        <a:lnSpc>
                          <a:spcPct val="200000"/>
                        </a:lnSpc>
                      </a:pPr>
                      <a:r>
                        <a:rPr lang="en-US" sz="1000">
                          <a:effectLst/>
                          <a:latin typeface="Golos Text" panose="020B0604020202020204" charset="0"/>
                          <a:cs typeface="Golos Text" panose="020B0604020202020204" charset="0"/>
                        </a:rPr>
                        <a:t> </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gridSpan="4">
                  <a:txBody>
                    <a:bodyPr/>
                    <a:lstStyle/>
                    <a:p>
                      <a:pPr algn="ctr">
                        <a:lnSpc>
                          <a:spcPct val="200000"/>
                        </a:lnSpc>
                      </a:pPr>
                      <a:r>
                        <a:rPr lang="en-US" sz="1000">
                          <a:effectLst/>
                          <a:latin typeface="Golos Text" panose="020B0604020202020204" charset="0"/>
                          <a:cs typeface="Golos Text" panose="020B0604020202020204" charset="0"/>
                        </a:rPr>
                        <a:t>Never vs. once or a few times</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200000"/>
                        </a:lnSpc>
                      </a:pPr>
                      <a:r>
                        <a:rPr lang="en-US" sz="1000">
                          <a:effectLst/>
                          <a:latin typeface="Golos Text" panose="020B0604020202020204" charset="0"/>
                          <a:cs typeface="Golos Text" panose="020B0604020202020204" charset="0"/>
                        </a:rPr>
                        <a:t> </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gridSpan="4">
                  <a:txBody>
                    <a:bodyPr/>
                    <a:lstStyle/>
                    <a:p>
                      <a:pPr algn="ctr">
                        <a:lnSpc>
                          <a:spcPct val="200000"/>
                        </a:lnSpc>
                      </a:pPr>
                      <a:r>
                        <a:rPr lang="en-US" sz="1000" dirty="0">
                          <a:effectLst/>
                          <a:latin typeface="Golos Text" panose="020B0604020202020204" charset="0"/>
                          <a:cs typeface="Golos Text" panose="020B0604020202020204" charset="0"/>
                        </a:rPr>
                        <a:t>Never vs. at least monthly</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2073145"/>
                  </a:ext>
                </a:extLst>
              </a:tr>
              <a:tr h="167640">
                <a:tc>
                  <a:txBody>
                    <a:bodyPr/>
                    <a:lstStyle/>
                    <a:p>
                      <a:pPr algn="l">
                        <a:lnSpc>
                          <a:spcPct val="200000"/>
                        </a:lnSpc>
                      </a:pPr>
                      <a:r>
                        <a:rPr lang="en-US" sz="1000">
                          <a:effectLst/>
                          <a:latin typeface="Golos Text" panose="020B0604020202020204" charset="0"/>
                          <a:cs typeface="Golos Text" panose="020B0604020202020204" charset="0"/>
                        </a:rPr>
                        <a:t> </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B (SE)</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p</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OR</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95% CI</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 </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B (SE)</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p</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OR</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95% CI</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extLst>
                  <a:ext uri="{0D108BD9-81ED-4DB2-BD59-A6C34878D82A}">
                    <a16:rowId xmlns:a16="http://schemas.microsoft.com/office/drawing/2014/main" val="2364176969"/>
                  </a:ext>
                </a:extLst>
              </a:tr>
              <a:tr h="162560">
                <a:tc>
                  <a:txBody>
                    <a:bodyPr/>
                    <a:lstStyle/>
                    <a:p>
                      <a:pPr algn="l">
                        <a:lnSpc>
                          <a:spcPct val="200000"/>
                        </a:lnSpc>
                      </a:pPr>
                      <a:r>
                        <a:rPr lang="en-US" sz="1000">
                          <a:effectLst/>
                          <a:latin typeface="Golos Text" panose="020B0604020202020204" charset="0"/>
                          <a:cs typeface="Golos Text" panose="020B0604020202020204" charset="0"/>
                        </a:rPr>
                        <a:t>Intercept</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-12.92 (1.69)</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-16.55 (2.75)</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extLst>
                  <a:ext uri="{0D108BD9-81ED-4DB2-BD59-A6C34878D82A}">
                    <a16:rowId xmlns:a16="http://schemas.microsoft.com/office/drawing/2014/main" val="3169026275"/>
                  </a:ext>
                </a:extLst>
              </a:tr>
              <a:tr h="162560">
                <a:tc>
                  <a:txBody>
                    <a:bodyPr/>
                    <a:lstStyle/>
                    <a:p>
                      <a:pPr algn="l">
                        <a:lnSpc>
                          <a:spcPct val="200000"/>
                        </a:lnSpc>
                      </a:pPr>
                      <a:r>
                        <a:rPr lang="en-US" sz="1000">
                          <a:effectLst/>
                          <a:latin typeface="Golos Text" panose="020B0604020202020204" charset="0"/>
                          <a:cs typeface="Golos Text" panose="020B0604020202020204" charset="0"/>
                        </a:rPr>
                        <a:t>Age</a:t>
                      </a:r>
                      <a:r>
                        <a:rPr lang="en-US" sz="1000" baseline="30000">
                          <a:effectLst/>
                          <a:latin typeface="Golos Text" panose="020B0604020202020204" charset="0"/>
                          <a:cs typeface="Golos Text" panose="020B0604020202020204" charset="0"/>
                        </a:rPr>
                        <a:t> a</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0.51 (.11)</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dirty="0">
                          <a:effectLst/>
                          <a:latin typeface="Golos Text" panose="020B0604020202020204" charset="0"/>
                          <a:cs typeface="Golos Text" panose="020B0604020202020204" charset="0"/>
                        </a:rPr>
                        <a:t>.000</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1.66</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[1.33-2.07]</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0.70 (.18)</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2.01</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[1.42-2.86]</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extLst>
                  <a:ext uri="{0D108BD9-81ED-4DB2-BD59-A6C34878D82A}">
                    <a16:rowId xmlns:a16="http://schemas.microsoft.com/office/drawing/2014/main" val="2532880695"/>
                  </a:ext>
                </a:extLst>
              </a:tr>
              <a:tr h="162560">
                <a:tc>
                  <a:txBody>
                    <a:bodyPr/>
                    <a:lstStyle/>
                    <a:p>
                      <a:pPr algn="l">
                        <a:lnSpc>
                          <a:spcPct val="200000"/>
                        </a:lnSpc>
                      </a:pPr>
                      <a:r>
                        <a:rPr lang="en-US" sz="1000">
                          <a:effectLst/>
                          <a:latin typeface="Golos Text" panose="020B0604020202020204" charset="0"/>
                          <a:cs typeface="Golos Text" panose="020B0604020202020204" charset="0"/>
                        </a:rPr>
                        <a:t>Gender (ref. girls)</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dirty="0">
                          <a:effectLst/>
                          <a:latin typeface="Golos Text" panose="020B0604020202020204" charset="0"/>
                          <a:cs typeface="Golos Text" panose="020B0604020202020204" charset="0"/>
                        </a:rPr>
                        <a:t>-0.07 (.28)</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.814</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0.93</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[0.54-1.62]</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-0.04 (.44)</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.932</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0.96</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[0.41-2.28]</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extLst>
                  <a:ext uri="{0D108BD9-81ED-4DB2-BD59-A6C34878D82A}">
                    <a16:rowId xmlns:a16="http://schemas.microsoft.com/office/drawing/2014/main" val="1531287816"/>
                  </a:ext>
                </a:extLst>
              </a:tr>
              <a:tr h="162560">
                <a:tc>
                  <a:txBody>
                    <a:bodyPr/>
                    <a:lstStyle/>
                    <a:p>
                      <a:pPr algn="l">
                        <a:lnSpc>
                          <a:spcPct val="200000"/>
                        </a:lnSpc>
                      </a:pPr>
                      <a:r>
                        <a:rPr lang="en-US" sz="1000">
                          <a:effectLst/>
                          <a:latin typeface="Golos Text" panose="020B0604020202020204" charset="0"/>
                          <a:cs typeface="Golos Text" panose="020B0604020202020204" charset="0"/>
                        </a:rPr>
                        <a:t>Sensation seeking</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0.62 (.17)</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1.85</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[1.33-2.57]</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0.72 (.27)</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.008</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2.06</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[1.21-3.51]</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extLst>
                  <a:ext uri="{0D108BD9-81ED-4DB2-BD59-A6C34878D82A}">
                    <a16:rowId xmlns:a16="http://schemas.microsoft.com/office/drawing/2014/main" val="333261455"/>
                  </a:ext>
                </a:extLst>
              </a:tr>
              <a:tr h="236855">
                <a:tc>
                  <a:txBody>
                    <a:bodyPr/>
                    <a:lstStyle/>
                    <a:p>
                      <a:pPr algn="l">
                        <a:lnSpc>
                          <a:spcPct val="200000"/>
                        </a:lnSpc>
                      </a:pPr>
                      <a:r>
                        <a:rPr lang="en-US" sz="1000">
                          <a:effectLst/>
                          <a:latin typeface="Golos Text" panose="020B0604020202020204" charset="0"/>
                          <a:cs typeface="Golos Text" panose="020B0604020202020204" charset="0"/>
                        </a:rPr>
                        <a:t>Symptoms of depression </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0.49 (.17)</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.003</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1.63</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[1.18-2.26]</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0.74 (.25)</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.003</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2.10</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[1.28-3.43]</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extLst>
                  <a:ext uri="{0D108BD9-81ED-4DB2-BD59-A6C34878D82A}">
                    <a16:rowId xmlns:a16="http://schemas.microsoft.com/office/drawing/2014/main" val="1503101155"/>
                  </a:ext>
                </a:extLst>
              </a:tr>
              <a:tr h="231140">
                <a:tc>
                  <a:txBody>
                    <a:bodyPr/>
                    <a:lstStyle/>
                    <a:p>
                      <a:pPr algn="l">
                        <a:lnSpc>
                          <a:spcPct val="200000"/>
                        </a:lnSpc>
                      </a:pPr>
                      <a:r>
                        <a:rPr lang="en-US" sz="1000">
                          <a:effectLst/>
                          <a:latin typeface="Golos Text" panose="020B0604020202020204" charset="0"/>
                          <a:cs typeface="Golos Text" panose="020B0604020202020204" charset="0"/>
                        </a:rPr>
                        <a:t>Technical skills </a:t>
                      </a:r>
                      <a:r>
                        <a:rPr lang="en-US" sz="1000" baseline="30000">
                          <a:effectLst/>
                          <a:latin typeface="Golos Text" panose="020B0604020202020204" charset="0"/>
                          <a:cs typeface="Golos Text" panose="020B0604020202020204" charset="0"/>
                        </a:rPr>
                        <a:t>b</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-0.33 (.57)</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.565</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0.72</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[0.24-2.20]</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0.08 (.94)</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.935</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1.08</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[0.17-6.84]</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extLst>
                  <a:ext uri="{0D108BD9-81ED-4DB2-BD59-A6C34878D82A}">
                    <a16:rowId xmlns:a16="http://schemas.microsoft.com/office/drawing/2014/main" val="2154143035"/>
                  </a:ext>
                </a:extLst>
              </a:tr>
              <a:tr h="162560">
                <a:tc>
                  <a:txBody>
                    <a:bodyPr/>
                    <a:lstStyle/>
                    <a:p>
                      <a:pPr algn="l">
                        <a:lnSpc>
                          <a:spcPct val="200000"/>
                        </a:lnSpc>
                      </a:pPr>
                      <a:r>
                        <a:rPr lang="en-US" sz="1000">
                          <a:effectLst/>
                          <a:latin typeface="Golos Text" panose="020B0604020202020204" charset="0"/>
                          <a:cs typeface="Golos Text" panose="020B0604020202020204" charset="0"/>
                        </a:rPr>
                        <a:t>Communication skills </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-0.82 (.58)</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.156</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0.44</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[0.14-1.37]</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-0.14 (.97)</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.889</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0.87</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[0.13-5.85]</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extLst>
                  <a:ext uri="{0D108BD9-81ED-4DB2-BD59-A6C34878D82A}">
                    <a16:rowId xmlns:a16="http://schemas.microsoft.com/office/drawing/2014/main" val="4227834434"/>
                  </a:ext>
                </a:extLst>
              </a:tr>
              <a:tr h="280035">
                <a:tc>
                  <a:txBody>
                    <a:bodyPr/>
                    <a:lstStyle/>
                    <a:p>
                      <a:pPr algn="l">
                        <a:lnSpc>
                          <a:spcPct val="200000"/>
                        </a:lnSpc>
                      </a:pPr>
                      <a:r>
                        <a:rPr lang="en-US" sz="1000">
                          <a:effectLst/>
                          <a:latin typeface="Golos Text" panose="020B0604020202020204" charset="0"/>
                          <a:cs typeface="Golos Text" panose="020B0604020202020204" charset="0"/>
                        </a:rPr>
                        <a:t>Content creation skills</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1.04 (.49]</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.034</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2.82</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[1.08-7.37]</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1.45 (.75)</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.054</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4.27</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[0.97-18.76]</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extLst>
                  <a:ext uri="{0D108BD9-81ED-4DB2-BD59-A6C34878D82A}">
                    <a16:rowId xmlns:a16="http://schemas.microsoft.com/office/drawing/2014/main" val="2056152267"/>
                  </a:ext>
                </a:extLst>
              </a:tr>
              <a:tr h="231775">
                <a:tc>
                  <a:txBody>
                    <a:bodyPr/>
                    <a:lstStyle/>
                    <a:p>
                      <a:pPr algn="l">
                        <a:lnSpc>
                          <a:spcPct val="200000"/>
                        </a:lnSpc>
                      </a:pPr>
                      <a:r>
                        <a:rPr lang="en-US" sz="1000">
                          <a:effectLst/>
                          <a:latin typeface="Golos Text" panose="020B0604020202020204" charset="0"/>
                          <a:cs typeface="Golos Text" panose="020B0604020202020204" charset="0"/>
                        </a:rPr>
                        <a:t>Finland</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-0.96 (.38)</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.012</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0.38</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[0.18-0.81]</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-2.85 (.67)</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0.06</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[0.02-0.22]</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extLst>
                  <a:ext uri="{0D108BD9-81ED-4DB2-BD59-A6C34878D82A}">
                    <a16:rowId xmlns:a16="http://schemas.microsoft.com/office/drawing/2014/main" val="1816841691"/>
                  </a:ext>
                </a:extLst>
              </a:tr>
              <a:tr h="162560">
                <a:tc>
                  <a:txBody>
                    <a:bodyPr/>
                    <a:lstStyle/>
                    <a:p>
                      <a:pPr algn="l">
                        <a:lnSpc>
                          <a:spcPct val="200000"/>
                        </a:lnSpc>
                      </a:pPr>
                      <a:r>
                        <a:rPr lang="en-US" sz="1000">
                          <a:effectLst/>
                          <a:latin typeface="Golos Text" panose="020B0604020202020204" charset="0"/>
                          <a:cs typeface="Golos Text" panose="020B0604020202020204" charset="0"/>
                        </a:rPr>
                        <a:t>Italy</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-0.60 (.31)</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.055</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0.55</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a:effectLst/>
                          <a:latin typeface="Golos Text" panose="020B0604020202020204" charset="0"/>
                          <a:cs typeface="Golos Text" panose="020B0604020202020204" charset="0"/>
                        </a:rPr>
                        <a:t>[0.30-1.01]</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l">
                        <a:lnSpc>
                          <a:spcPct val="107000"/>
                        </a:lnSpc>
                      </a:pPr>
                      <a:endParaRPr lang="cs-CZ" sz="1000">
                        <a:effectLst/>
                        <a:latin typeface="Golos Text" panose="020B0604020202020204"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-2.24 (.61)</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.000</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r">
                        <a:lnSpc>
                          <a:spcPct val="200000"/>
                        </a:lnSpc>
                      </a:pPr>
                      <a:r>
                        <a:rPr lang="en-US" sz="1000">
                          <a:effectLst/>
                          <a:latin typeface="Golos Text" panose="020B0604020202020204" charset="0"/>
                          <a:cs typeface="Golos Text" panose="020B0604020202020204" charset="0"/>
                        </a:rPr>
                        <a:t>0.11</a:t>
                      </a:r>
                      <a:endParaRPr lang="cs-CZ" sz="100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tc>
                  <a:txBody>
                    <a:bodyPr/>
                    <a:lstStyle/>
                    <a:p>
                      <a:pPr algn="ctr">
                        <a:lnSpc>
                          <a:spcPct val="200000"/>
                        </a:lnSpc>
                      </a:pPr>
                      <a:r>
                        <a:rPr lang="en-US" sz="1000" dirty="0">
                          <a:effectLst/>
                          <a:latin typeface="Golos Text" panose="020B0604020202020204" charset="0"/>
                          <a:cs typeface="Golos Text" panose="020B0604020202020204" charset="0"/>
                        </a:rPr>
                        <a:t>[0.03-0.35]</a:t>
                      </a:r>
                      <a:endParaRPr lang="cs-CZ" sz="1000" dirty="0">
                        <a:effectLst/>
                        <a:latin typeface="Golos Text" panose="020B0604020202020204" charset="0"/>
                        <a:ea typeface="Times New Roman" panose="02020603050405020304" pitchFamily="18" charset="0"/>
                        <a:cs typeface="Golos Text" panose="020B0604020202020204" charset="0"/>
                      </a:endParaRPr>
                    </a:p>
                  </a:txBody>
                  <a:tcPr marL="44450" marR="44450" marT="0" marB="0" anchor="ctr"/>
                </a:tc>
                <a:extLst>
                  <a:ext uri="{0D108BD9-81ED-4DB2-BD59-A6C34878D82A}">
                    <a16:rowId xmlns:a16="http://schemas.microsoft.com/office/drawing/2014/main" val="2969641439"/>
                  </a:ext>
                </a:extLst>
              </a:tr>
            </a:tbl>
          </a:graphicData>
        </a:graphic>
      </p:graphicFrame>
      <p:sp>
        <p:nvSpPr>
          <p:cNvPr id="5" name="Rectangle 1">
            <a:extLst>
              <a:ext uri="{FF2B5EF4-FFF2-40B4-BE49-F238E27FC236}">
                <a16:creationId xmlns:a16="http://schemas.microsoft.com/office/drawing/2014/main" id="{DB45E7B8-5F7D-D627-43F1-DB3F7614D121}"/>
              </a:ext>
            </a:extLst>
          </p:cNvPr>
          <p:cNvSpPr>
            <a:spLocks noChangeArrowheads="1"/>
          </p:cNvSpPr>
          <p:nvPr/>
        </p:nvSpPr>
        <p:spPr bwMode="auto">
          <a:xfrm>
            <a:off x="83127" y="167890"/>
            <a:ext cx="49119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Table 4. </a:t>
            </a:r>
            <a:r>
              <a:rPr kumimoji="0" lang="en-US" altLang="cs-CZ"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Association of digital skills with sending of sexual messages.</a:t>
            </a:r>
            <a:endParaRPr kumimoji="0" lang="cs-CZ" altLang="cs-CZ" sz="6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8C939D16-D35A-FE68-C8FF-A137A7B881B5}"/>
              </a:ext>
            </a:extLst>
          </p:cNvPr>
          <p:cNvSpPr>
            <a:spLocks noChangeArrowheads="1"/>
          </p:cNvSpPr>
          <p:nvPr/>
        </p:nvSpPr>
        <p:spPr bwMode="auto">
          <a:xfrm>
            <a:off x="168441" y="4144613"/>
            <a:ext cx="8807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12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Notes: N = 2240, OR – odds ratio, LL – lower level, UL – upper level. The reference category is never; the reference country is Estonia. </a:t>
            </a:r>
            <a:r>
              <a:rPr kumimoji="0" lang="en-US" altLang="cs-CZ"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model has a significantly better fit than the null model (χ</a:t>
            </a:r>
            <a:r>
              <a:rPr kumimoji="0" lang="en-US" altLang="cs-CZ" sz="1200" b="0" i="1"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en-US" altLang="cs-CZ"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(18) = 119.86, p &lt; 0.001, Pseudo-R</a:t>
            </a:r>
            <a:r>
              <a:rPr kumimoji="0" lang="en-US" altLang="cs-CZ" sz="1200" b="0" i="1"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 </a:t>
            </a:r>
            <a:r>
              <a:rPr kumimoji="0" lang="en-US" altLang="cs-CZ"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.05 (Cox &amp; Snell), Nagelkerke R² = 0.16).</a:t>
            </a:r>
            <a:r>
              <a:rPr kumimoji="0" lang="en-US" altLang="cs-CZ" sz="12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a – The assumption of linearity between the age and the log odds of the dependent variable was violated in the 'at least monthly' category. </a:t>
            </a:r>
            <a:endParaRPr kumimoji="0" lang="en-US"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660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715100" y="662225"/>
            <a:ext cx="6389745" cy="33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3"/>
                </a:solidFill>
              </a:rPr>
              <a:t>(</a:t>
            </a:r>
            <a:r>
              <a:rPr lang="cs-CZ" dirty="0" err="1">
                <a:solidFill>
                  <a:schemeClr val="accent3"/>
                </a:solidFill>
              </a:rPr>
              <a:t>sexting</a:t>
            </a:r>
            <a:r>
              <a:rPr lang="en" dirty="0">
                <a:solidFill>
                  <a:schemeClr val="accent3"/>
                </a:solidFill>
              </a:rPr>
              <a:t>) </a:t>
            </a:r>
            <a:r>
              <a:rPr lang="en" dirty="0"/>
              <a:t>=</a:t>
            </a:r>
            <a:endParaRPr dirty="0"/>
          </a:p>
          <a:p>
            <a:pPr marL="0" lvl="0" indent="0" algn="l" rtl="0">
              <a:spcBef>
                <a:spcPts val="0"/>
              </a:spcBef>
              <a:spcAft>
                <a:spcPts val="0"/>
              </a:spcAft>
              <a:buNone/>
            </a:pPr>
            <a:br>
              <a:rPr lang="cs-CZ" sz="1800" dirty="0">
                <a:solidFill>
                  <a:schemeClr val="tx1"/>
                </a:solidFill>
                <a:effectLst/>
                <a:latin typeface="Golos Text" panose="020B0604020202020204" charset="0"/>
                <a:ea typeface="Times New Roman" panose="02020603050405020304" pitchFamily="18" charset="0"/>
                <a:cs typeface="Golos Text" panose="020B0604020202020204" charset="0"/>
              </a:rPr>
            </a:br>
            <a:r>
              <a:rPr lang="en-US" sz="1800" dirty="0">
                <a:solidFill>
                  <a:schemeClr val="tx1"/>
                </a:solidFill>
                <a:effectLst/>
                <a:latin typeface="Golos Text" panose="020B0604020202020204" charset="0"/>
                <a:ea typeface="Times New Roman" panose="02020603050405020304" pitchFamily="18" charset="0"/>
                <a:cs typeface="Golos Text" panose="020B0604020202020204" charset="0"/>
              </a:rPr>
              <a:t>sending, receiving, or forwarding sexual content that contains oneself or others, including addressing sex, nudity, or people having sex in the form of text, pictures, images, or video </a:t>
            </a:r>
            <a:r>
              <a:rPr lang="en-US" sz="1100" dirty="0">
                <a:solidFill>
                  <a:schemeClr val="tx1"/>
                </a:solidFill>
                <a:effectLst/>
                <a:latin typeface="Golos Text" panose="020B0604020202020204" charset="0"/>
                <a:ea typeface="Times New Roman" panose="02020603050405020304" pitchFamily="18" charset="0"/>
                <a:cs typeface="Golos Text" panose="020B0604020202020204" charset="0"/>
              </a:rPr>
              <a:t>(Ngo et al., 2017)</a:t>
            </a:r>
            <a:endParaRPr dirty="0">
              <a:solidFill>
                <a:schemeClr val="tx1"/>
              </a:solidFill>
              <a:latin typeface="Golos Text" panose="020B0604020202020204" charset="0"/>
              <a:cs typeface="Golos Text" panose="020B0604020202020204" charset="0"/>
            </a:endParaRPr>
          </a:p>
        </p:txBody>
      </p:sp>
      <p:grpSp>
        <p:nvGrpSpPr>
          <p:cNvPr id="210" name="Google Shape;210;p24"/>
          <p:cNvGrpSpPr/>
          <p:nvPr/>
        </p:nvGrpSpPr>
        <p:grpSpPr>
          <a:xfrm flipH="1">
            <a:off x="5932613" y="914389"/>
            <a:ext cx="3706695" cy="2550084"/>
            <a:chOff x="4388650" y="2224200"/>
            <a:chExt cx="1707525" cy="1174775"/>
          </a:xfrm>
        </p:grpSpPr>
        <p:sp>
          <p:nvSpPr>
            <p:cNvPr id="211" name="Google Shape;211;p24"/>
            <p:cNvSpPr/>
            <p:nvPr/>
          </p:nvSpPr>
          <p:spPr>
            <a:xfrm>
              <a:off x="4422875" y="3236475"/>
              <a:ext cx="284875" cy="162500"/>
            </a:xfrm>
            <a:custGeom>
              <a:avLst/>
              <a:gdLst/>
              <a:ahLst/>
              <a:cxnLst/>
              <a:rect l="l" t="t" r="r" b="b"/>
              <a:pathLst>
                <a:path w="11395" h="6500" extrusionOk="0">
                  <a:moveTo>
                    <a:pt x="440" y="0"/>
                  </a:moveTo>
                  <a:cubicBezTo>
                    <a:pt x="352" y="135"/>
                    <a:pt x="270" y="274"/>
                    <a:pt x="193" y="415"/>
                  </a:cubicBezTo>
                  <a:lnTo>
                    <a:pt x="191" y="415"/>
                  </a:lnTo>
                  <a:cubicBezTo>
                    <a:pt x="1" y="767"/>
                    <a:pt x="2303" y="2396"/>
                    <a:pt x="5337" y="4058"/>
                  </a:cubicBezTo>
                  <a:cubicBezTo>
                    <a:pt x="7981" y="5506"/>
                    <a:pt x="10305" y="6500"/>
                    <a:pt x="10986" y="6500"/>
                  </a:cubicBezTo>
                  <a:cubicBezTo>
                    <a:pt x="11087" y="6500"/>
                    <a:pt x="11151" y="6478"/>
                    <a:pt x="11176" y="6433"/>
                  </a:cubicBezTo>
                  <a:cubicBezTo>
                    <a:pt x="11255" y="6291"/>
                    <a:pt x="11326" y="6147"/>
                    <a:pt x="11394" y="6000"/>
                  </a:cubicBezTo>
                  <a:lnTo>
                    <a:pt x="11394" y="6000"/>
                  </a:lnTo>
                  <a:cubicBezTo>
                    <a:pt x="11360" y="6019"/>
                    <a:pt x="11310" y="6028"/>
                    <a:pt x="11244" y="6028"/>
                  </a:cubicBezTo>
                  <a:cubicBezTo>
                    <a:pt x="10562" y="6028"/>
                    <a:pt x="8237" y="5036"/>
                    <a:pt x="5594" y="3587"/>
                  </a:cubicBezTo>
                  <a:cubicBezTo>
                    <a:pt x="2697" y="2000"/>
                    <a:pt x="464" y="441"/>
                    <a:pt x="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4433850" y="3137400"/>
              <a:ext cx="302375" cy="249825"/>
            </a:xfrm>
            <a:custGeom>
              <a:avLst/>
              <a:gdLst/>
              <a:ahLst/>
              <a:cxnLst/>
              <a:rect l="l" t="t" r="r" b="b"/>
              <a:pathLst>
                <a:path w="12095" h="9993" extrusionOk="0">
                  <a:moveTo>
                    <a:pt x="4816" y="1"/>
                  </a:moveTo>
                  <a:cubicBezTo>
                    <a:pt x="4816" y="1"/>
                    <a:pt x="3750" y="461"/>
                    <a:pt x="2529" y="1359"/>
                  </a:cubicBezTo>
                  <a:cubicBezTo>
                    <a:pt x="2453" y="1415"/>
                    <a:pt x="2377" y="1473"/>
                    <a:pt x="2300" y="1532"/>
                  </a:cubicBezTo>
                  <a:cubicBezTo>
                    <a:pt x="1488" y="2156"/>
                    <a:pt x="636" y="2970"/>
                    <a:pt x="1" y="3963"/>
                  </a:cubicBezTo>
                  <a:cubicBezTo>
                    <a:pt x="25" y="4404"/>
                    <a:pt x="2258" y="5963"/>
                    <a:pt x="5155" y="7552"/>
                  </a:cubicBezTo>
                  <a:cubicBezTo>
                    <a:pt x="7800" y="9000"/>
                    <a:pt x="10126" y="9993"/>
                    <a:pt x="10806" y="9993"/>
                  </a:cubicBezTo>
                  <a:cubicBezTo>
                    <a:pt x="10871" y="9993"/>
                    <a:pt x="10921" y="9983"/>
                    <a:pt x="10955" y="9964"/>
                  </a:cubicBezTo>
                  <a:cubicBezTo>
                    <a:pt x="11116" y="9616"/>
                    <a:pt x="11249" y="9257"/>
                    <a:pt x="11358" y="8900"/>
                  </a:cubicBezTo>
                  <a:cubicBezTo>
                    <a:pt x="11385" y="8809"/>
                    <a:pt x="11411" y="8718"/>
                    <a:pt x="11435" y="8627"/>
                  </a:cubicBezTo>
                  <a:cubicBezTo>
                    <a:pt x="12094" y="6188"/>
                    <a:pt x="11700" y="3772"/>
                    <a:pt x="11700" y="3772"/>
                  </a:cubicBezTo>
                  <a:lnTo>
                    <a:pt x="48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5008550" y="2646000"/>
              <a:ext cx="577200" cy="331650"/>
            </a:xfrm>
            <a:custGeom>
              <a:avLst/>
              <a:gdLst/>
              <a:ahLst/>
              <a:cxnLst/>
              <a:rect l="l" t="t" r="r" b="b"/>
              <a:pathLst>
                <a:path w="23088" h="13266" extrusionOk="0">
                  <a:moveTo>
                    <a:pt x="21874" y="0"/>
                  </a:moveTo>
                  <a:cubicBezTo>
                    <a:pt x="21472" y="0"/>
                    <a:pt x="21087" y="228"/>
                    <a:pt x="20908" y="617"/>
                  </a:cubicBezTo>
                  <a:lnTo>
                    <a:pt x="19853" y="2890"/>
                  </a:lnTo>
                  <a:lnTo>
                    <a:pt x="19244" y="4204"/>
                  </a:lnTo>
                  <a:lnTo>
                    <a:pt x="18984" y="4767"/>
                  </a:lnTo>
                  <a:lnTo>
                    <a:pt x="18851" y="5055"/>
                  </a:lnTo>
                  <a:lnTo>
                    <a:pt x="18411" y="6003"/>
                  </a:lnTo>
                  <a:cubicBezTo>
                    <a:pt x="18074" y="6732"/>
                    <a:pt x="17645" y="7395"/>
                    <a:pt x="17147" y="7983"/>
                  </a:cubicBezTo>
                  <a:cubicBezTo>
                    <a:pt x="17086" y="8057"/>
                    <a:pt x="17021" y="8131"/>
                    <a:pt x="16956" y="8203"/>
                  </a:cubicBezTo>
                  <a:cubicBezTo>
                    <a:pt x="16301" y="8927"/>
                    <a:pt x="15538" y="9528"/>
                    <a:pt x="14703" y="9994"/>
                  </a:cubicBezTo>
                  <a:cubicBezTo>
                    <a:pt x="14622" y="10040"/>
                    <a:pt x="14538" y="10084"/>
                    <a:pt x="14455" y="10126"/>
                  </a:cubicBezTo>
                  <a:cubicBezTo>
                    <a:pt x="13584" y="10579"/>
                    <a:pt x="12642" y="10885"/>
                    <a:pt x="11666" y="11032"/>
                  </a:cubicBezTo>
                  <a:cubicBezTo>
                    <a:pt x="11574" y="11047"/>
                    <a:pt x="11480" y="11059"/>
                    <a:pt x="11385" y="11070"/>
                  </a:cubicBezTo>
                  <a:cubicBezTo>
                    <a:pt x="11043" y="11110"/>
                    <a:pt x="10699" y="11130"/>
                    <a:pt x="10353" y="11130"/>
                  </a:cubicBezTo>
                  <a:cubicBezTo>
                    <a:pt x="9477" y="11130"/>
                    <a:pt x="8591" y="11000"/>
                    <a:pt x="7722" y="10726"/>
                  </a:cubicBezTo>
                  <a:cubicBezTo>
                    <a:pt x="7633" y="10699"/>
                    <a:pt x="7542" y="10668"/>
                    <a:pt x="7452" y="10637"/>
                  </a:cubicBezTo>
                  <a:cubicBezTo>
                    <a:pt x="7380" y="10611"/>
                    <a:pt x="7307" y="10585"/>
                    <a:pt x="7234" y="10556"/>
                  </a:cubicBezTo>
                  <a:lnTo>
                    <a:pt x="1563" y="8402"/>
                  </a:lnTo>
                  <a:cubicBezTo>
                    <a:pt x="1439" y="8355"/>
                    <a:pt x="1312" y="8333"/>
                    <a:pt x="1186" y="8333"/>
                  </a:cubicBezTo>
                  <a:cubicBezTo>
                    <a:pt x="758" y="8333"/>
                    <a:pt x="353" y="8595"/>
                    <a:pt x="191" y="9020"/>
                  </a:cubicBezTo>
                  <a:cubicBezTo>
                    <a:pt x="0" y="9522"/>
                    <a:pt x="214" y="10079"/>
                    <a:pt x="673" y="10331"/>
                  </a:cubicBezTo>
                  <a:cubicBezTo>
                    <a:pt x="715" y="10355"/>
                    <a:pt x="760" y="10375"/>
                    <a:pt x="807" y="10393"/>
                  </a:cubicBezTo>
                  <a:lnTo>
                    <a:pt x="1842" y="10787"/>
                  </a:lnTo>
                  <a:lnTo>
                    <a:pt x="6479" y="12547"/>
                  </a:lnTo>
                  <a:cubicBezTo>
                    <a:pt x="6900" y="12707"/>
                    <a:pt x="7328" y="12841"/>
                    <a:pt x="7761" y="12948"/>
                  </a:cubicBezTo>
                  <a:cubicBezTo>
                    <a:pt x="7895" y="12980"/>
                    <a:pt x="8027" y="13010"/>
                    <a:pt x="8160" y="13037"/>
                  </a:cubicBezTo>
                  <a:cubicBezTo>
                    <a:pt x="8892" y="13189"/>
                    <a:pt x="9636" y="13265"/>
                    <a:pt x="10379" y="13265"/>
                  </a:cubicBezTo>
                  <a:cubicBezTo>
                    <a:pt x="10999" y="13265"/>
                    <a:pt x="11618" y="13213"/>
                    <a:pt x="12231" y="13107"/>
                  </a:cubicBezTo>
                  <a:cubicBezTo>
                    <a:pt x="12346" y="13089"/>
                    <a:pt x="12462" y="13066"/>
                    <a:pt x="12577" y="13042"/>
                  </a:cubicBezTo>
                  <a:cubicBezTo>
                    <a:pt x="13237" y="12907"/>
                    <a:pt x="13887" y="12710"/>
                    <a:pt x="14522" y="12451"/>
                  </a:cubicBezTo>
                  <a:cubicBezTo>
                    <a:pt x="15006" y="12254"/>
                    <a:pt x="15473" y="12024"/>
                    <a:pt x="15918" y="11765"/>
                  </a:cubicBezTo>
                  <a:cubicBezTo>
                    <a:pt x="16008" y="11712"/>
                    <a:pt x="16097" y="11659"/>
                    <a:pt x="16185" y="11603"/>
                  </a:cubicBezTo>
                  <a:cubicBezTo>
                    <a:pt x="17116" y="11026"/>
                    <a:pt x="17951" y="10314"/>
                    <a:pt x="18666" y="9492"/>
                  </a:cubicBezTo>
                  <a:cubicBezTo>
                    <a:pt x="18733" y="9416"/>
                    <a:pt x="18796" y="9339"/>
                    <a:pt x="18860" y="9261"/>
                  </a:cubicBezTo>
                  <a:cubicBezTo>
                    <a:pt x="19447" y="8548"/>
                    <a:pt x="19947" y="7756"/>
                    <a:pt x="20343" y="6900"/>
                  </a:cubicBezTo>
                  <a:lnTo>
                    <a:pt x="20733" y="6056"/>
                  </a:lnTo>
                  <a:lnTo>
                    <a:pt x="20862" y="5782"/>
                  </a:lnTo>
                  <a:lnTo>
                    <a:pt x="21751" y="3864"/>
                  </a:lnTo>
                  <a:lnTo>
                    <a:pt x="22840" y="1512"/>
                  </a:lnTo>
                  <a:cubicBezTo>
                    <a:pt x="23087" y="979"/>
                    <a:pt x="22856" y="346"/>
                    <a:pt x="22321" y="99"/>
                  </a:cubicBezTo>
                  <a:cubicBezTo>
                    <a:pt x="22176" y="32"/>
                    <a:pt x="22024" y="0"/>
                    <a:pt x="21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4444500" y="2590075"/>
              <a:ext cx="711075" cy="698300"/>
            </a:xfrm>
            <a:custGeom>
              <a:avLst/>
              <a:gdLst/>
              <a:ahLst/>
              <a:cxnLst/>
              <a:rect l="l" t="t" r="r" b="b"/>
              <a:pathLst>
                <a:path w="28443" h="27932" extrusionOk="0">
                  <a:moveTo>
                    <a:pt x="5556" y="0"/>
                  </a:moveTo>
                  <a:lnTo>
                    <a:pt x="1502" y="12131"/>
                  </a:lnTo>
                  <a:cubicBezTo>
                    <a:pt x="0" y="16623"/>
                    <a:pt x="1321" y="21379"/>
                    <a:pt x="4507" y="24475"/>
                  </a:cubicBezTo>
                  <a:cubicBezTo>
                    <a:pt x="4575" y="24541"/>
                    <a:pt x="4645" y="24608"/>
                    <a:pt x="4714" y="24672"/>
                  </a:cubicBezTo>
                  <a:cubicBezTo>
                    <a:pt x="5905" y="25774"/>
                    <a:pt x="7339" y="26651"/>
                    <a:pt x="8972" y="27209"/>
                  </a:cubicBezTo>
                  <a:cubicBezTo>
                    <a:pt x="9036" y="27230"/>
                    <a:pt x="9099" y="27251"/>
                    <a:pt x="9163" y="27272"/>
                  </a:cubicBezTo>
                  <a:cubicBezTo>
                    <a:pt x="9227" y="27294"/>
                    <a:pt x="9289" y="27315"/>
                    <a:pt x="9352" y="27335"/>
                  </a:cubicBezTo>
                  <a:cubicBezTo>
                    <a:pt x="9548" y="27400"/>
                    <a:pt x="9743" y="27457"/>
                    <a:pt x="9940" y="27512"/>
                  </a:cubicBezTo>
                  <a:cubicBezTo>
                    <a:pt x="10982" y="27795"/>
                    <a:pt x="12033" y="27931"/>
                    <a:pt x="13070" y="27931"/>
                  </a:cubicBezTo>
                  <a:cubicBezTo>
                    <a:pt x="18065" y="27931"/>
                    <a:pt x="22718" y="24773"/>
                    <a:pt x="24387" y="19779"/>
                  </a:cubicBezTo>
                  <a:lnTo>
                    <a:pt x="27146" y="11527"/>
                  </a:lnTo>
                  <a:lnTo>
                    <a:pt x="28442" y="7648"/>
                  </a:lnTo>
                  <a:lnTo>
                    <a:pt x="5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4574225" y="2577925"/>
              <a:ext cx="590500" cy="215475"/>
            </a:xfrm>
            <a:custGeom>
              <a:avLst/>
              <a:gdLst/>
              <a:ahLst/>
              <a:cxnLst/>
              <a:rect l="l" t="t" r="r" b="b"/>
              <a:pathLst>
                <a:path w="23620" h="8619" extrusionOk="0">
                  <a:moveTo>
                    <a:pt x="1951" y="0"/>
                  </a:moveTo>
                  <a:cubicBezTo>
                    <a:pt x="1043" y="0"/>
                    <a:pt x="477" y="156"/>
                    <a:pt x="367" y="485"/>
                  </a:cubicBezTo>
                  <a:cubicBezTo>
                    <a:pt x="1" y="1581"/>
                    <a:pt x="4828" y="4181"/>
                    <a:pt x="11148" y="6294"/>
                  </a:cubicBezTo>
                  <a:cubicBezTo>
                    <a:pt x="15570" y="7771"/>
                    <a:pt x="19552" y="8618"/>
                    <a:pt x="21670" y="8618"/>
                  </a:cubicBezTo>
                  <a:cubicBezTo>
                    <a:pt x="22578" y="8618"/>
                    <a:pt x="23143" y="8463"/>
                    <a:pt x="23253" y="8134"/>
                  </a:cubicBezTo>
                  <a:cubicBezTo>
                    <a:pt x="23620" y="7037"/>
                    <a:pt x="18792" y="4436"/>
                    <a:pt x="12473" y="2325"/>
                  </a:cubicBezTo>
                  <a:cubicBezTo>
                    <a:pt x="8050" y="847"/>
                    <a:pt x="4068" y="0"/>
                    <a:pt x="1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4590900" y="2586800"/>
              <a:ext cx="557175" cy="197700"/>
            </a:xfrm>
            <a:custGeom>
              <a:avLst/>
              <a:gdLst/>
              <a:ahLst/>
              <a:cxnLst/>
              <a:rect l="l" t="t" r="r" b="b"/>
              <a:pathLst>
                <a:path w="22287" h="7908" extrusionOk="0">
                  <a:moveTo>
                    <a:pt x="1289" y="1"/>
                  </a:moveTo>
                  <a:cubicBezTo>
                    <a:pt x="358" y="1"/>
                    <a:pt x="61" y="168"/>
                    <a:pt x="37" y="242"/>
                  </a:cubicBezTo>
                  <a:cubicBezTo>
                    <a:pt x="0" y="351"/>
                    <a:pt x="329" y="1014"/>
                    <a:pt x="2601" y="2258"/>
                  </a:cubicBezTo>
                  <a:lnTo>
                    <a:pt x="2600" y="2258"/>
                  </a:lnTo>
                  <a:cubicBezTo>
                    <a:pt x="4629" y="3370"/>
                    <a:pt x="7468" y="4557"/>
                    <a:pt x="10593" y="5601"/>
                  </a:cubicBezTo>
                  <a:cubicBezTo>
                    <a:pt x="13631" y="6617"/>
                    <a:pt x="16552" y="7365"/>
                    <a:pt x="18819" y="7711"/>
                  </a:cubicBezTo>
                  <a:cubicBezTo>
                    <a:pt x="19779" y="7857"/>
                    <a:pt x="20485" y="7908"/>
                    <a:pt x="20998" y="7908"/>
                  </a:cubicBezTo>
                  <a:cubicBezTo>
                    <a:pt x="21929" y="7908"/>
                    <a:pt x="22226" y="7740"/>
                    <a:pt x="22250" y="7667"/>
                  </a:cubicBezTo>
                  <a:cubicBezTo>
                    <a:pt x="22286" y="7558"/>
                    <a:pt x="21958" y="6894"/>
                    <a:pt x="19686" y="5649"/>
                  </a:cubicBezTo>
                  <a:cubicBezTo>
                    <a:pt x="17656" y="4537"/>
                    <a:pt x="14817" y="3351"/>
                    <a:pt x="11694" y="2306"/>
                  </a:cubicBezTo>
                  <a:cubicBezTo>
                    <a:pt x="8657" y="1291"/>
                    <a:pt x="5735" y="542"/>
                    <a:pt x="3468" y="198"/>
                  </a:cubicBezTo>
                  <a:cubicBezTo>
                    <a:pt x="2508" y="52"/>
                    <a:pt x="1802" y="1"/>
                    <a:pt x="1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4590825" y="2520000"/>
              <a:ext cx="586625" cy="223800"/>
            </a:xfrm>
            <a:custGeom>
              <a:avLst/>
              <a:gdLst/>
              <a:ahLst/>
              <a:cxnLst/>
              <a:rect l="l" t="t" r="r" b="b"/>
              <a:pathLst>
                <a:path w="23465" h="8952" extrusionOk="0">
                  <a:moveTo>
                    <a:pt x="644" y="1"/>
                  </a:moveTo>
                  <a:cubicBezTo>
                    <a:pt x="608" y="102"/>
                    <a:pt x="571" y="204"/>
                    <a:pt x="538" y="307"/>
                  </a:cubicBezTo>
                  <a:lnTo>
                    <a:pt x="367" y="817"/>
                  </a:lnTo>
                  <a:cubicBezTo>
                    <a:pt x="0" y="1914"/>
                    <a:pt x="4826" y="4513"/>
                    <a:pt x="11147" y="6626"/>
                  </a:cubicBezTo>
                  <a:cubicBezTo>
                    <a:pt x="15570" y="8104"/>
                    <a:pt x="19551" y="8952"/>
                    <a:pt x="21668" y="8952"/>
                  </a:cubicBezTo>
                  <a:cubicBezTo>
                    <a:pt x="22577" y="8952"/>
                    <a:pt x="23142" y="8796"/>
                    <a:pt x="23251" y="8467"/>
                  </a:cubicBezTo>
                  <a:lnTo>
                    <a:pt x="23422" y="7955"/>
                  </a:lnTo>
                  <a:cubicBezTo>
                    <a:pt x="23437" y="7912"/>
                    <a:pt x="23450" y="7871"/>
                    <a:pt x="23465" y="7829"/>
                  </a:cubicBezTo>
                  <a:lnTo>
                    <a:pt x="23465" y="7829"/>
                  </a:lnTo>
                  <a:cubicBezTo>
                    <a:pt x="23188" y="7920"/>
                    <a:pt x="22797" y="7965"/>
                    <a:pt x="22308" y="7965"/>
                  </a:cubicBezTo>
                  <a:cubicBezTo>
                    <a:pt x="20153" y="7965"/>
                    <a:pt x="16101" y="7102"/>
                    <a:pt x="11598" y="5598"/>
                  </a:cubicBezTo>
                  <a:cubicBezTo>
                    <a:pt x="5712" y="3630"/>
                    <a:pt x="1097" y="1246"/>
                    <a:pt x="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4606925" y="2321525"/>
              <a:ext cx="621150" cy="397600"/>
            </a:xfrm>
            <a:custGeom>
              <a:avLst/>
              <a:gdLst/>
              <a:ahLst/>
              <a:cxnLst/>
              <a:rect l="l" t="t" r="r" b="b"/>
              <a:pathLst>
                <a:path w="24846" h="15904" extrusionOk="0">
                  <a:moveTo>
                    <a:pt x="11335" y="1"/>
                  </a:moveTo>
                  <a:cubicBezTo>
                    <a:pt x="9445" y="1"/>
                    <a:pt x="7603" y="449"/>
                    <a:pt x="5948" y="1274"/>
                  </a:cubicBezTo>
                  <a:cubicBezTo>
                    <a:pt x="3276" y="2607"/>
                    <a:pt x="1095" y="4929"/>
                    <a:pt x="0" y="7940"/>
                  </a:cubicBezTo>
                  <a:cubicBezTo>
                    <a:pt x="453" y="9185"/>
                    <a:pt x="5068" y="11569"/>
                    <a:pt x="10954" y="13537"/>
                  </a:cubicBezTo>
                  <a:cubicBezTo>
                    <a:pt x="15457" y="15041"/>
                    <a:pt x="19509" y="15904"/>
                    <a:pt x="21664" y="15904"/>
                  </a:cubicBezTo>
                  <a:cubicBezTo>
                    <a:pt x="22153" y="15904"/>
                    <a:pt x="22544" y="15859"/>
                    <a:pt x="22821" y="15768"/>
                  </a:cubicBezTo>
                  <a:cubicBezTo>
                    <a:pt x="24846" y="9483"/>
                    <a:pt x="21439" y="2725"/>
                    <a:pt x="15161" y="627"/>
                  </a:cubicBezTo>
                  <a:cubicBezTo>
                    <a:pt x="13892" y="202"/>
                    <a:pt x="12603" y="1"/>
                    <a:pt x="11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4719000" y="2826275"/>
              <a:ext cx="401475" cy="462100"/>
            </a:xfrm>
            <a:custGeom>
              <a:avLst/>
              <a:gdLst/>
              <a:ahLst/>
              <a:cxnLst/>
              <a:rect l="l" t="t" r="r" b="b"/>
              <a:pathLst>
                <a:path w="16059" h="18484" extrusionOk="0">
                  <a:moveTo>
                    <a:pt x="11689" y="0"/>
                  </a:moveTo>
                  <a:cubicBezTo>
                    <a:pt x="9277" y="0"/>
                    <a:pt x="6932" y="1498"/>
                    <a:pt x="6117" y="4063"/>
                  </a:cubicBezTo>
                  <a:cubicBezTo>
                    <a:pt x="5037" y="7462"/>
                    <a:pt x="3225" y="12146"/>
                    <a:pt x="585" y="15808"/>
                  </a:cubicBezTo>
                  <a:cubicBezTo>
                    <a:pt x="578" y="15816"/>
                    <a:pt x="573" y="15825"/>
                    <a:pt x="566" y="15833"/>
                  </a:cubicBezTo>
                  <a:cubicBezTo>
                    <a:pt x="1" y="16617"/>
                    <a:pt x="234" y="17632"/>
                    <a:pt x="911" y="18149"/>
                  </a:cubicBezTo>
                  <a:cubicBezTo>
                    <a:pt x="1175" y="18349"/>
                    <a:pt x="1506" y="18474"/>
                    <a:pt x="1882" y="18482"/>
                  </a:cubicBezTo>
                  <a:cubicBezTo>
                    <a:pt x="1950" y="18483"/>
                    <a:pt x="2019" y="18484"/>
                    <a:pt x="2087" y="18484"/>
                  </a:cubicBezTo>
                  <a:cubicBezTo>
                    <a:pt x="7084" y="18484"/>
                    <a:pt x="11738" y="15327"/>
                    <a:pt x="13407" y="10331"/>
                  </a:cubicBezTo>
                  <a:lnTo>
                    <a:pt x="15413" y="4330"/>
                  </a:lnTo>
                  <a:lnTo>
                    <a:pt x="15532" y="3972"/>
                  </a:lnTo>
                  <a:lnTo>
                    <a:pt x="15861" y="2988"/>
                  </a:lnTo>
                  <a:cubicBezTo>
                    <a:pt x="16058" y="2402"/>
                    <a:pt x="15875" y="1756"/>
                    <a:pt x="15402" y="1360"/>
                  </a:cubicBezTo>
                  <a:cubicBezTo>
                    <a:pt x="15098" y="1102"/>
                    <a:pt x="14777" y="885"/>
                    <a:pt x="14445" y="704"/>
                  </a:cubicBezTo>
                  <a:cubicBezTo>
                    <a:pt x="14375" y="666"/>
                    <a:pt x="14304" y="628"/>
                    <a:pt x="14233" y="593"/>
                  </a:cubicBezTo>
                  <a:cubicBezTo>
                    <a:pt x="13421" y="191"/>
                    <a:pt x="12550" y="0"/>
                    <a:pt x="11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4705700" y="2820425"/>
              <a:ext cx="369125" cy="459575"/>
            </a:xfrm>
            <a:custGeom>
              <a:avLst/>
              <a:gdLst/>
              <a:ahLst/>
              <a:cxnLst/>
              <a:rect l="l" t="t" r="r" b="b"/>
              <a:pathLst>
                <a:path w="14765" h="18383" extrusionOk="0">
                  <a:moveTo>
                    <a:pt x="11794" y="1"/>
                  </a:moveTo>
                  <a:cubicBezTo>
                    <a:pt x="9383" y="1"/>
                    <a:pt x="7038" y="1497"/>
                    <a:pt x="6222" y="4063"/>
                  </a:cubicBezTo>
                  <a:lnTo>
                    <a:pt x="6223" y="4063"/>
                  </a:lnTo>
                  <a:cubicBezTo>
                    <a:pt x="5142" y="7463"/>
                    <a:pt x="3330" y="12145"/>
                    <a:pt x="690" y="15808"/>
                  </a:cubicBezTo>
                  <a:cubicBezTo>
                    <a:pt x="684" y="15817"/>
                    <a:pt x="678" y="15824"/>
                    <a:pt x="672" y="15833"/>
                  </a:cubicBezTo>
                  <a:cubicBezTo>
                    <a:pt x="1" y="16765"/>
                    <a:pt x="457" y="18022"/>
                    <a:pt x="1443" y="18383"/>
                  </a:cubicBezTo>
                  <a:cubicBezTo>
                    <a:pt x="766" y="17866"/>
                    <a:pt x="533" y="16851"/>
                    <a:pt x="1098" y="16067"/>
                  </a:cubicBezTo>
                  <a:cubicBezTo>
                    <a:pt x="1104" y="16059"/>
                    <a:pt x="1111" y="16050"/>
                    <a:pt x="1117" y="16041"/>
                  </a:cubicBezTo>
                  <a:cubicBezTo>
                    <a:pt x="3757" y="12378"/>
                    <a:pt x="5568" y="7696"/>
                    <a:pt x="6649" y="4296"/>
                  </a:cubicBezTo>
                  <a:cubicBezTo>
                    <a:pt x="7465" y="1731"/>
                    <a:pt x="9810" y="234"/>
                    <a:pt x="12221" y="234"/>
                  </a:cubicBezTo>
                  <a:cubicBezTo>
                    <a:pt x="13083" y="234"/>
                    <a:pt x="13953" y="425"/>
                    <a:pt x="14765" y="827"/>
                  </a:cubicBezTo>
                  <a:cubicBezTo>
                    <a:pt x="14694" y="785"/>
                    <a:pt x="14622" y="744"/>
                    <a:pt x="14551" y="704"/>
                  </a:cubicBezTo>
                  <a:cubicBezTo>
                    <a:pt x="13679" y="227"/>
                    <a:pt x="12732" y="1"/>
                    <a:pt x="117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5487750" y="2687725"/>
              <a:ext cx="86000" cy="65025"/>
            </a:xfrm>
            <a:custGeom>
              <a:avLst/>
              <a:gdLst/>
              <a:ahLst/>
              <a:cxnLst/>
              <a:rect l="l" t="t" r="r" b="b"/>
              <a:pathLst>
                <a:path w="3440" h="2601" extrusionOk="0">
                  <a:moveTo>
                    <a:pt x="546" y="1"/>
                  </a:moveTo>
                  <a:lnTo>
                    <a:pt x="83" y="1126"/>
                  </a:lnTo>
                  <a:cubicBezTo>
                    <a:pt x="1" y="1326"/>
                    <a:pt x="129" y="1588"/>
                    <a:pt x="401" y="1838"/>
                  </a:cubicBezTo>
                  <a:cubicBezTo>
                    <a:pt x="613" y="2035"/>
                    <a:pt x="911" y="2223"/>
                    <a:pt x="1264" y="2368"/>
                  </a:cubicBezTo>
                  <a:cubicBezTo>
                    <a:pt x="1642" y="2524"/>
                    <a:pt x="2013" y="2600"/>
                    <a:pt x="2315" y="2600"/>
                  </a:cubicBezTo>
                  <a:cubicBezTo>
                    <a:pt x="2342" y="2600"/>
                    <a:pt x="2369" y="2600"/>
                    <a:pt x="2395" y="2598"/>
                  </a:cubicBezTo>
                  <a:cubicBezTo>
                    <a:pt x="2689" y="2583"/>
                    <a:pt x="2906" y="2489"/>
                    <a:pt x="2976" y="2317"/>
                  </a:cubicBezTo>
                  <a:lnTo>
                    <a:pt x="3439" y="1191"/>
                  </a:lnTo>
                  <a:lnTo>
                    <a:pt x="5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5491475" y="2634400"/>
              <a:ext cx="118875" cy="90200"/>
            </a:xfrm>
            <a:custGeom>
              <a:avLst/>
              <a:gdLst/>
              <a:ahLst/>
              <a:cxnLst/>
              <a:rect l="l" t="t" r="r" b="b"/>
              <a:pathLst>
                <a:path w="4755" h="3608" extrusionOk="0">
                  <a:moveTo>
                    <a:pt x="488" y="1"/>
                  </a:moveTo>
                  <a:cubicBezTo>
                    <a:pt x="488" y="1"/>
                    <a:pt x="0" y="902"/>
                    <a:pt x="397" y="2134"/>
                  </a:cubicBezTo>
                  <a:cubicBezTo>
                    <a:pt x="250" y="2491"/>
                    <a:pt x="779" y="3047"/>
                    <a:pt x="1577" y="3376"/>
                  </a:cubicBezTo>
                  <a:cubicBezTo>
                    <a:pt x="1955" y="3530"/>
                    <a:pt x="2325" y="3607"/>
                    <a:pt x="2626" y="3607"/>
                  </a:cubicBezTo>
                  <a:cubicBezTo>
                    <a:pt x="2947" y="3607"/>
                    <a:pt x="3189" y="3520"/>
                    <a:pt x="3278" y="3348"/>
                  </a:cubicBezTo>
                  <a:lnTo>
                    <a:pt x="3290" y="3354"/>
                  </a:lnTo>
                  <a:cubicBezTo>
                    <a:pt x="4449" y="2779"/>
                    <a:pt x="4755" y="1802"/>
                    <a:pt x="4755" y="1802"/>
                  </a:cubicBezTo>
                  <a:lnTo>
                    <a:pt x="4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5498250" y="2623925"/>
              <a:ext cx="117675" cy="64950"/>
            </a:xfrm>
            <a:custGeom>
              <a:avLst/>
              <a:gdLst/>
              <a:ahLst/>
              <a:cxnLst/>
              <a:rect l="l" t="t" r="r" b="b"/>
              <a:pathLst>
                <a:path w="4707" h="2598" extrusionOk="0">
                  <a:moveTo>
                    <a:pt x="1198" y="1"/>
                  </a:moveTo>
                  <a:cubicBezTo>
                    <a:pt x="701" y="1"/>
                    <a:pt x="331" y="142"/>
                    <a:pt x="217" y="420"/>
                  </a:cubicBezTo>
                  <a:cubicBezTo>
                    <a:pt x="0" y="947"/>
                    <a:pt x="780" y="1769"/>
                    <a:pt x="1960" y="2254"/>
                  </a:cubicBezTo>
                  <a:cubicBezTo>
                    <a:pt x="2517" y="2484"/>
                    <a:pt x="3064" y="2597"/>
                    <a:pt x="3509" y="2597"/>
                  </a:cubicBezTo>
                  <a:cubicBezTo>
                    <a:pt x="4006" y="2597"/>
                    <a:pt x="4375" y="2456"/>
                    <a:pt x="4490" y="2178"/>
                  </a:cubicBezTo>
                  <a:cubicBezTo>
                    <a:pt x="4707" y="1650"/>
                    <a:pt x="3926" y="829"/>
                    <a:pt x="2746" y="343"/>
                  </a:cubicBezTo>
                  <a:cubicBezTo>
                    <a:pt x="2189" y="114"/>
                    <a:pt x="1642" y="1"/>
                    <a:pt x="1198" y="1"/>
                  </a:cubicBezTo>
                  <a:close/>
                </a:path>
              </a:pathLst>
            </a:custGeom>
            <a:solidFill>
              <a:srgbClr val="C8D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4786400" y="2462150"/>
              <a:ext cx="360800" cy="211625"/>
            </a:xfrm>
            <a:custGeom>
              <a:avLst/>
              <a:gdLst/>
              <a:ahLst/>
              <a:cxnLst/>
              <a:rect l="l" t="t" r="r" b="b"/>
              <a:pathLst>
                <a:path w="14432" h="8465" extrusionOk="0">
                  <a:moveTo>
                    <a:pt x="2547" y="0"/>
                  </a:moveTo>
                  <a:cubicBezTo>
                    <a:pt x="1724" y="0"/>
                    <a:pt x="984" y="572"/>
                    <a:pt x="804" y="1409"/>
                  </a:cubicBezTo>
                  <a:lnTo>
                    <a:pt x="210" y="4152"/>
                  </a:lnTo>
                  <a:cubicBezTo>
                    <a:pt x="1" y="5117"/>
                    <a:pt x="614" y="6068"/>
                    <a:pt x="1578" y="6276"/>
                  </a:cubicBezTo>
                  <a:lnTo>
                    <a:pt x="11505" y="8424"/>
                  </a:lnTo>
                  <a:cubicBezTo>
                    <a:pt x="11633" y="8451"/>
                    <a:pt x="11760" y="8465"/>
                    <a:pt x="11885" y="8465"/>
                  </a:cubicBezTo>
                  <a:cubicBezTo>
                    <a:pt x="12708" y="8465"/>
                    <a:pt x="13447" y="7893"/>
                    <a:pt x="13629" y="7056"/>
                  </a:cubicBezTo>
                  <a:lnTo>
                    <a:pt x="14222" y="4313"/>
                  </a:lnTo>
                  <a:cubicBezTo>
                    <a:pt x="14431" y="3348"/>
                    <a:pt x="13818" y="2397"/>
                    <a:pt x="12855" y="2189"/>
                  </a:cubicBezTo>
                  <a:lnTo>
                    <a:pt x="2927" y="41"/>
                  </a:lnTo>
                  <a:cubicBezTo>
                    <a:pt x="2800" y="14"/>
                    <a:pt x="2672" y="0"/>
                    <a:pt x="25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4841500" y="2474075"/>
              <a:ext cx="360800" cy="211625"/>
            </a:xfrm>
            <a:custGeom>
              <a:avLst/>
              <a:gdLst/>
              <a:ahLst/>
              <a:cxnLst/>
              <a:rect l="l" t="t" r="r" b="b"/>
              <a:pathLst>
                <a:path w="14432" h="8465" extrusionOk="0">
                  <a:moveTo>
                    <a:pt x="2547" y="1"/>
                  </a:moveTo>
                  <a:cubicBezTo>
                    <a:pt x="1724" y="1"/>
                    <a:pt x="985" y="572"/>
                    <a:pt x="803" y="1409"/>
                  </a:cubicBezTo>
                  <a:lnTo>
                    <a:pt x="210" y="4152"/>
                  </a:lnTo>
                  <a:cubicBezTo>
                    <a:pt x="1" y="5117"/>
                    <a:pt x="614" y="6067"/>
                    <a:pt x="1578" y="6276"/>
                  </a:cubicBezTo>
                  <a:lnTo>
                    <a:pt x="11505" y="8424"/>
                  </a:lnTo>
                  <a:cubicBezTo>
                    <a:pt x="11632" y="8451"/>
                    <a:pt x="11759" y="8465"/>
                    <a:pt x="11884" y="8465"/>
                  </a:cubicBezTo>
                  <a:cubicBezTo>
                    <a:pt x="12707" y="8465"/>
                    <a:pt x="13447" y="7892"/>
                    <a:pt x="13629" y="7056"/>
                  </a:cubicBezTo>
                  <a:lnTo>
                    <a:pt x="14222" y="4313"/>
                  </a:lnTo>
                  <a:cubicBezTo>
                    <a:pt x="14431" y="3348"/>
                    <a:pt x="13818" y="2397"/>
                    <a:pt x="12855" y="2189"/>
                  </a:cubicBezTo>
                  <a:lnTo>
                    <a:pt x="2927" y="41"/>
                  </a:lnTo>
                  <a:cubicBezTo>
                    <a:pt x="2799" y="14"/>
                    <a:pt x="2672" y="1"/>
                    <a:pt x="2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4852100" y="2482925"/>
              <a:ext cx="339600" cy="193900"/>
            </a:xfrm>
            <a:custGeom>
              <a:avLst/>
              <a:gdLst/>
              <a:ahLst/>
              <a:cxnLst/>
              <a:rect l="l" t="t" r="r" b="b"/>
              <a:pathLst>
                <a:path w="13584" h="7756" extrusionOk="0">
                  <a:moveTo>
                    <a:pt x="2125" y="0"/>
                  </a:moveTo>
                  <a:cubicBezTo>
                    <a:pt x="1466" y="0"/>
                    <a:pt x="871" y="460"/>
                    <a:pt x="726" y="1129"/>
                  </a:cubicBezTo>
                  <a:lnTo>
                    <a:pt x="133" y="3874"/>
                  </a:lnTo>
                  <a:cubicBezTo>
                    <a:pt x="1" y="4485"/>
                    <a:pt x="275" y="5106"/>
                    <a:pt x="816" y="5416"/>
                  </a:cubicBezTo>
                  <a:cubicBezTo>
                    <a:pt x="944" y="5490"/>
                    <a:pt x="1082" y="5543"/>
                    <a:pt x="1229" y="5575"/>
                  </a:cubicBezTo>
                  <a:lnTo>
                    <a:pt x="11155" y="7723"/>
                  </a:lnTo>
                  <a:cubicBezTo>
                    <a:pt x="11257" y="7745"/>
                    <a:pt x="11358" y="7755"/>
                    <a:pt x="11459" y="7755"/>
                  </a:cubicBezTo>
                  <a:cubicBezTo>
                    <a:pt x="12118" y="7755"/>
                    <a:pt x="12713" y="7297"/>
                    <a:pt x="12858" y="6626"/>
                  </a:cubicBezTo>
                  <a:lnTo>
                    <a:pt x="13451" y="3883"/>
                  </a:lnTo>
                  <a:cubicBezTo>
                    <a:pt x="13583" y="3271"/>
                    <a:pt x="13309" y="2652"/>
                    <a:pt x="12767" y="2340"/>
                  </a:cubicBezTo>
                  <a:cubicBezTo>
                    <a:pt x="12640" y="2266"/>
                    <a:pt x="12500" y="2212"/>
                    <a:pt x="12355" y="2181"/>
                  </a:cubicBezTo>
                  <a:lnTo>
                    <a:pt x="2427" y="33"/>
                  </a:lnTo>
                  <a:cubicBezTo>
                    <a:pt x="2326" y="11"/>
                    <a:pt x="2225" y="0"/>
                    <a:pt x="2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p:nvPr/>
          </p:nvSpPr>
          <p:spPr>
            <a:xfrm>
              <a:off x="5110550" y="2563175"/>
              <a:ext cx="51225" cy="89100"/>
            </a:xfrm>
            <a:custGeom>
              <a:avLst/>
              <a:gdLst/>
              <a:ahLst/>
              <a:cxnLst/>
              <a:rect l="l" t="t" r="r" b="b"/>
              <a:pathLst>
                <a:path w="2049" h="3564" extrusionOk="0">
                  <a:moveTo>
                    <a:pt x="1252" y="1"/>
                  </a:moveTo>
                  <a:cubicBezTo>
                    <a:pt x="916" y="1"/>
                    <a:pt x="615" y="234"/>
                    <a:pt x="540" y="575"/>
                  </a:cubicBezTo>
                  <a:lnTo>
                    <a:pt x="86" y="2680"/>
                  </a:lnTo>
                  <a:cubicBezTo>
                    <a:pt x="1" y="3074"/>
                    <a:pt x="249" y="3462"/>
                    <a:pt x="643" y="3547"/>
                  </a:cubicBezTo>
                  <a:cubicBezTo>
                    <a:pt x="695" y="3558"/>
                    <a:pt x="746" y="3563"/>
                    <a:pt x="797" y="3563"/>
                  </a:cubicBezTo>
                  <a:cubicBezTo>
                    <a:pt x="1132" y="3563"/>
                    <a:pt x="1434" y="3330"/>
                    <a:pt x="1508" y="2988"/>
                  </a:cubicBezTo>
                  <a:lnTo>
                    <a:pt x="1964" y="882"/>
                  </a:lnTo>
                  <a:cubicBezTo>
                    <a:pt x="2049" y="490"/>
                    <a:pt x="1799" y="102"/>
                    <a:pt x="1406" y="17"/>
                  </a:cubicBezTo>
                  <a:cubicBezTo>
                    <a:pt x="1355" y="6"/>
                    <a:pt x="1303"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4"/>
            <p:cNvSpPr/>
            <p:nvPr/>
          </p:nvSpPr>
          <p:spPr>
            <a:xfrm>
              <a:off x="4967900" y="2531650"/>
              <a:ext cx="51275" cy="89075"/>
            </a:xfrm>
            <a:custGeom>
              <a:avLst/>
              <a:gdLst/>
              <a:ahLst/>
              <a:cxnLst/>
              <a:rect l="l" t="t" r="r" b="b"/>
              <a:pathLst>
                <a:path w="2051" h="3563" extrusionOk="0">
                  <a:moveTo>
                    <a:pt x="1253" y="0"/>
                  </a:moveTo>
                  <a:cubicBezTo>
                    <a:pt x="917" y="0"/>
                    <a:pt x="615" y="233"/>
                    <a:pt x="542" y="574"/>
                  </a:cubicBezTo>
                  <a:lnTo>
                    <a:pt x="87" y="2679"/>
                  </a:lnTo>
                  <a:cubicBezTo>
                    <a:pt x="1" y="3073"/>
                    <a:pt x="251" y="3461"/>
                    <a:pt x="645" y="3546"/>
                  </a:cubicBezTo>
                  <a:cubicBezTo>
                    <a:pt x="696" y="3557"/>
                    <a:pt x="748" y="3562"/>
                    <a:pt x="799" y="3562"/>
                  </a:cubicBezTo>
                  <a:cubicBezTo>
                    <a:pt x="1134" y="3562"/>
                    <a:pt x="1436" y="3329"/>
                    <a:pt x="1509" y="2988"/>
                  </a:cubicBezTo>
                  <a:lnTo>
                    <a:pt x="1965" y="883"/>
                  </a:lnTo>
                  <a:cubicBezTo>
                    <a:pt x="2050" y="489"/>
                    <a:pt x="1800" y="101"/>
                    <a:pt x="1408" y="17"/>
                  </a:cubicBezTo>
                  <a:cubicBezTo>
                    <a:pt x="1356" y="5"/>
                    <a:pt x="1304" y="0"/>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4"/>
            <p:cNvSpPr/>
            <p:nvPr/>
          </p:nvSpPr>
          <p:spPr>
            <a:xfrm>
              <a:off x="5563000" y="2623925"/>
              <a:ext cx="144650" cy="69950"/>
            </a:xfrm>
            <a:custGeom>
              <a:avLst/>
              <a:gdLst/>
              <a:ahLst/>
              <a:cxnLst/>
              <a:rect l="l" t="t" r="r" b="b"/>
              <a:pathLst>
                <a:path w="5786" h="2798" extrusionOk="0">
                  <a:moveTo>
                    <a:pt x="5180" y="1"/>
                  </a:moveTo>
                  <a:cubicBezTo>
                    <a:pt x="4976" y="1"/>
                    <a:pt x="4781" y="119"/>
                    <a:pt x="4693" y="318"/>
                  </a:cubicBezTo>
                  <a:cubicBezTo>
                    <a:pt x="4307" y="1189"/>
                    <a:pt x="3451" y="1732"/>
                    <a:pt x="2525" y="1732"/>
                  </a:cubicBezTo>
                  <a:cubicBezTo>
                    <a:pt x="2390" y="1732"/>
                    <a:pt x="2252" y="1721"/>
                    <a:pt x="2115" y="1697"/>
                  </a:cubicBezTo>
                  <a:lnTo>
                    <a:pt x="662" y="1444"/>
                  </a:lnTo>
                  <a:cubicBezTo>
                    <a:pt x="632" y="1439"/>
                    <a:pt x="601" y="1436"/>
                    <a:pt x="571" y="1436"/>
                  </a:cubicBezTo>
                  <a:cubicBezTo>
                    <a:pt x="317" y="1436"/>
                    <a:pt x="92" y="1618"/>
                    <a:pt x="47" y="1877"/>
                  </a:cubicBezTo>
                  <a:cubicBezTo>
                    <a:pt x="0" y="2141"/>
                    <a:pt x="158" y="2394"/>
                    <a:pt x="405" y="2474"/>
                  </a:cubicBezTo>
                  <a:cubicBezTo>
                    <a:pt x="429" y="2483"/>
                    <a:pt x="453" y="2489"/>
                    <a:pt x="479" y="2493"/>
                  </a:cubicBezTo>
                  <a:lnTo>
                    <a:pt x="1932" y="2746"/>
                  </a:lnTo>
                  <a:cubicBezTo>
                    <a:pt x="2131" y="2781"/>
                    <a:pt x="2329" y="2798"/>
                    <a:pt x="2525" y="2798"/>
                  </a:cubicBezTo>
                  <a:cubicBezTo>
                    <a:pt x="3868" y="2798"/>
                    <a:pt x="5108" y="2011"/>
                    <a:pt x="5667" y="749"/>
                  </a:cubicBezTo>
                  <a:cubicBezTo>
                    <a:pt x="5785" y="479"/>
                    <a:pt x="5664" y="165"/>
                    <a:pt x="5394" y="46"/>
                  </a:cubicBezTo>
                  <a:cubicBezTo>
                    <a:pt x="5325" y="15"/>
                    <a:pt x="5252" y="1"/>
                    <a:pt x="5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a:off x="5560725" y="2556250"/>
              <a:ext cx="98475" cy="106000"/>
            </a:xfrm>
            <a:custGeom>
              <a:avLst/>
              <a:gdLst/>
              <a:ahLst/>
              <a:cxnLst/>
              <a:rect l="l" t="t" r="r" b="b"/>
              <a:pathLst>
                <a:path w="3939" h="4240" extrusionOk="0">
                  <a:moveTo>
                    <a:pt x="3307" y="1"/>
                  </a:moveTo>
                  <a:cubicBezTo>
                    <a:pt x="3296" y="1"/>
                    <a:pt x="3285" y="1"/>
                    <a:pt x="3274" y="2"/>
                  </a:cubicBezTo>
                  <a:cubicBezTo>
                    <a:pt x="2980" y="20"/>
                    <a:pt x="2757" y="273"/>
                    <a:pt x="2777" y="567"/>
                  </a:cubicBezTo>
                  <a:cubicBezTo>
                    <a:pt x="2847" y="1658"/>
                    <a:pt x="2167" y="2650"/>
                    <a:pt x="1126" y="2980"/>
                  </a:cubicBezTo>
                  <a:lnTo>
                    <a:pt x="435" y="3200"/>
                  </a:lnTo>
                  <a:cubicBezTo>
                    <a:pt x="155" y="3289"/>
                    <a:pt x="1" y="3587"/>
                    <a:pt x="88" y="3868"/>
                  </a:cubicBezTo>
                  <a:cubicBezTo>
                    <a:pt x="148" y="4051"/>
                    <a:pt x="296" y="4181"/>
                    <a:pt x="472" y="4224"/>
                  </a:cubicBezTo>
                  <a:cubicBezTo>
                    <a:pt x="513" y="4234"/>
                    <a:pt x="555" y="4239"/>
                    <a:pt x="598" y="4239"/>
                  </a:cubicBezTo>
                  <a:cubicBezTo>
                    <a:pt x="651" y="4239"/>
                    <a:pt x="705" y="4231"/>
                    <a:pt x="758" y="4214"/>
                  </a:cubicBezTo>
                  <a:lnTo>
                    <a:pt x="1447" y="3995"/>
                  </a:lnTo>
                  <a:cubicBezTo>
                    <a:pt x="2956" y="3516"/>
                    <a:pt x="3939" y="2079"/>
                    <a:pt x="3839" y="499"/>
                  </a:cubicBezTo>
                  <a:cubicBezTo>
                    <a:pt x="3821" y="218"/>
                    <a:pt x="3587" y="1"/>
                    <a:pt x="3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a:off x="4873700" y="2352750"/>
              <a:ext cx="192300" cy="110800"/>
            </a:xfrm>
            <a:custGeom>
              <a:avLst/>
              <a:gdLst/>
              <a:ahLst/>
              <a:cxnLst/>
              <a:rect l="l" t="t" r="r" b="b"/>
              <a:pathLst>
                <a:path w="7692" h="4432" extrusionOk="0">
                  <a:moveTo>
                    <a:pt x="2638" y="0"/>
                  </a:moveTo>
                  <a:cubicBezTo>
                    <a:pt x="1529" y="0"/>
                    <a:pt x="620" y="328"/>
                    <a:pt x="229" y="900"/>
                  </a:cubicBezTo>
                  <a:cubicBezTo>
                    <a:pt x="150" y="1015"/>
                    <a:pt x="93" y="1141"/>
                    <a:pt x="58" y="1274"/>
                  </a:cubicBezTo>
                  <a:lnTo>
                    <a:pt x="58" y="1276"/>
                  </a:lnTo>
                  <a:cubicBezTo>
                    <a:pt x="0" y="1498"/>
                    <a:pt x="11" y="1729"/>
                    <a:pt x="84" y="1960"/>
                  </a:cubicBezTo>
                  <a:cubicBezTo>
                    <a:pt x="368" y="2881"/>
                    <a:pt x="1598" y="3807"/>
                    <a:pt x="3219" y="4220"/>
                  </a:cubicBezTo>
                  <a:cubicBezTo>
                    <a:pt x="3777" y="4364"/>
                    <a:pt x="4324" y="4431"/>
                    <a:pt x="4829" y="4431"/>
                  </a:cubicBezTo>
                  <a:cubicBezTo>
                    <a:pt x="6161" y="4431"/>
                    <a:pt x="7203" y="3960"/>
                    <a:pt x="7409" y="3157"/>
                  </a:cubicBezTo>
                  <a:cubicBezTo>
                    <a:pt x="7692" y="2048"/>
                    <a:pt x="6277" y="731"/>
                    <a:pt x="4246" y="211"/>
                  </a:cubicBezTo>
                  <a:cubicBezTo>
                    <a:pt x="3688" y="68"/>
                    <a:pt x="3142" y="0"/>
                    <a:pt x="2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4873700" y="2375275"/>
              <a:ext cx="16175" cy="26500"/>
            </a:xfrm>
            <a:custGeom>
              <a:avLst/>
              <a:gdLst/>
              <a:ahLst/>
              <a:cxnLst/>
              <a:rect l="l" t="t" r="r" b="b"/>
              <a:pathLst>
                <a:path w="647" h="1060" extrusionOk="0">
                  <a:moveTo>
                    <a:pt x="227" y="1"/>
                  </a:moveTo>
                  <a:cubicBezTo>
                    <a:pt x="149" y="114"/>
                    <a:pt x="91" y="240"/>
                    <a:pt x="58" y="375"/>
                  </a:cubicBezTo>
                  <a:cubicBezTo>
                    <a:pt x="0" y="597"/>
                    <a:pt x="11" y="828"/>
                    <a:pt x="84" y="1059"/>
                  </a:cubicBezTo>
                  <a:cubicBezTo>
                    <a:pt x="330" y="1020"/>
                    <a:pt x="529" y="875"/>
                    <a:pt x="583" y="661"/>
                  </a:cubicBezTo>
                  <a:cubicBezTo>
                    <a:pt x="647" y="413"/>
                    <a:pt x="496" y="149"/>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a:off x="4801900" y="2507750"/>
              <a:ext cx="50225" cy="71325"/>
            </a:xfrm>
            <a:custGeom>
              <a:avLst/>
              <a:gdLst/>
              <a:ahLst/>
              <a:cxnLst/>
              <a:rect l="l" t="t" r="r" b="b"/>
              <a:pathLst>
                <a:path w="2009" h="2853" extrusionOk="0">
                  <a:moveTo>
                    <a:pt x="1036" y="0"/>
                  </a:moveTo>
                  <a:cubicBezTo>
                    <a:pt x="887" y="0"/>
                    <a:pt x="753" y="104"/>
                    <a:pt x="720" y="255"/>
                  </a:cubicBezTo>
                  <a:lnTo>
                    <a:pt x="271" y="2327"/>
                  </a:lnTo>
                  <a:cubicBezTo>
                    <a:pt x="234" y="2501"/>
                    <a:pt x="0" y="2598"/>
                    <a:pt x="176" y="2636"/>
                  </a:cubicBezTo>
                  <a:lnTo>
                    <a:pt x="1139" y="2845"/>
                  </a:lnTo>
                  <a:cubicBezTo>
                    <a:pt x="1162" y="2850"/>
                    <a:pt x="1186" y="2852"/>
                    <a:pt x="1208" y="2852"/>
                  </a:cubicBezTo>
                  <a:cubicBezTo>
                    <a:pt x="1357" y="2852"/>
                    <a:pt x="1491" y="2749"/>
                    <a:pt x="1524" y="2596"/>
                  </a:cubicBezTo>
                  <a:lnTo>
                    <a:pt x="1971" y="526"/>
                  </a:lnTo>
                  <a:cubicBezTo>
                    <a:pt x="2009" y="352"/>
                    <a:pt x="1898" y="179"/>
                    <a:pt x="1724" y="141"/>
                  </a:cubicBezTo>
                  <a:lnTo>
                    <a:pt x="1105" y="8"/>
                  </a:lnTo>
                  <a:cubicBezTo>
                    <a:pt x="1081" y="3"/>
                    <a:pt x="1058" y="0"/>
                    <a:pt x="1036" y="0"/>
                  </a:cubicBezTo>
                  <a:close/>
                </a:path>
              </a:pathLst>
            </a:custGeom>
            <a:solidFill>
              <a:srgbClr val="5A6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p:nvPr/>
          </p:nvSpPr>
          <p:spPr>
            <a:xfrm>
              <a:off x="4799725" y="2506000"/>
              <a:ext cx="39675" cy="70200"/>
            </a:xfrm>
            <a:custGeom>
              <a:avLst/>
              <a:gdLst/>
              <a:ahLst/>
              <a:cxnLst/>
              <a:rect l="l" t="t" r="r" b="b"/>
              <a:pathLst>
                <a:path w="1587" h="2808" extrusionOk="0">
                  <a:moveTo>
                    <a:pt x="802" y="1"/>
                  </a:moveTo>
                  <a:cubicBezTo>
                    <a:pt x="653" y="1"/>
                    <a:pt x="519" y="104"/>
                    <a:pt x="487" y="255"/>
                  </a:cubicBezTo>
                  <a:lnTo>
                    <a:pt x="39" y="2327"/>
                  </a:lnTo>
                  <a:cubicBezTo>
                    <a:pt x="1" y="2501"/>
                    <a:pt x="112" y="2674"/>
                    <a:pt x="286" y="2712"/>
                  </a:cubicBezTo>
                  <a:lnTo>
                    <a:pt x="717" y="2800"/>
                  </a:lnTo>
                  <a:cubicBezTo>
                    <a:pt x="741" y="2805"/>
                    <a:pt x="764" y="2807"/>
                    <a:pt x="786" y="2807"/>
                  </a:cubicBezTo>
                  <a:cubicBezTo>
                    <a:pt x="935" y="2807"/>
                    <a:pt x="1069" y="2704"/>
                    <a:pt x="1102" y="2551"/>
                  </a:cubicBezTo>
                  <a:lnTo>
                    <a:pt x="1549" y="481"/>
                  </a:lnTo>
                  <a:cubicBezTo>
                    <a:pt x="1587" y="306"/>
                    <a:pt x="1476" y="134"/>
                    <a:pt x="1302" y="96"/>
                  </a:cubicBezTo>
                  <a:lnTo>
                    <a:pt x="870" y="8"/>
                  </a:lnTo>
                  <a:cubicBezTo>
                    <a:pt x="847" y="3"/>
                    <a:pt x="824" y="1"/>
                    <a:pt x="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4812500" y="2313275"/>
              <a:ext cx="60150" cy="225100"/>
            </a:xfrm>
            <a:custGeom>
              <a:avLst/>
              <a:gdLst/>
              <a:ahLst/>
              <a:cxnLst/>
              <a:rect l="l" t="t" r="r" b="b"/>
              <a:pathLst>
                <a:path w="2406" h="9004" extrusionOk="0">
                  <a:moveTo>
                    <a:pt x="2107" y="1"/>
                  </a:moveTo>
                  <a:cubicBezTo>
                    <a:pt x="1980" y="1"/>
                    <a:pt x="1867" y="89"/>
                    <a:pt x="1839" y="216"/>
                  </a:cubicBezTo>
                  <a:lnTo>
                    <a:pt x="32" y="8671"/>
                  </a:lnTo>
                  <a:cubicBezTo>
                    <a:pt x="0" y="8818"/>
                    <a:pt x="94" y="8965"/>
                    <a:pt x="243" y="8997"/>
                  </a:cubicBezTo>
                  <a:cubicBezTo>
                    <a:pt x="262" y="9001"/>
                    <a:pt x="281" y="9003"/>
                    <a:pt x="300" y="9003"/>
                  </a:cubicBezTo>
                  <a:cubicBezTo>
                    <a:pt x="426" y="9003"/>
                    <a:pt x="539" y="8915"/>
                    <a:pt x="567" y="8786"/>
                  </a:cubicBezTo>
                  <a:lnTo>
                    <a:pt x="2374" y="331"/>
                  </a:lnTo>
                  <a:cubicBezTo>
                    <a:pt x="2406" y="184"/>
                    <a:pt x="2312" y="39"/>
                    <a:pt x="2165" y="7"/>
                  </a:cubicBezTo>
                  <a:cubicBezTo>
                    <a:pt x="2145" y="3"/>
                    <a:pt x="2126"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5479800" y="2765175"/>
              <a:ext cx="50275" cy="32250"/>
            </a:xfrm>
            <a:custGeom>
              <a:avLst/>
              <a:gdLst/>
              <a:ahLst/>
              <a:cxnLst/>
              <a:rect l="l" t="t" r="r" b="b"/>
              <a:pathLst>
                <a:path w="2011" h="1290" extrusionOk="0">
                  <a:moveTo>
                    <a:pt x="134" y="0"/>
                  </a:moveTo>
                  <a:lnTo>
                    <a:pt x="1" y="288"/>
                  </a:lnTo>
                  <a:cubicBezTo>
                    <a:pt x="272" y="609"/>
                    <a:pt x="558" y="832"/>
                    <a:pt x="834" y="983"/>
                  </a:cubicBezTo>
                  <a:cubicBezTo>
                    <a:pt x="1228" y="1198"/>
                    <a:pt x="1602" y="1271"/>
                    <a:pt x="1883" y="1289"/>
                  </a:cubicBezTo>
                  <a:lnTo>
                    <a:pt x="2011" y="1015"/>
                  </a:lnTo>
                  <a:lnTo>
                    <a:pt x="2011" y="1015"/>
                  </a:lnTo>
                  <a:cubicBezTo>
                    <a:pt x="2008" y="1015"/>
                    <a:pt x="2006" y="1015"/>
                    <a:pt x="2004" y="1015"/>
                  </a:cubicBezTo>
                  <a:cubicBezTo>
                    <a:pt x="1583" y="1015"/>
                    <a:pt x="809" y="877"/>
                    <a:pt x="134" y="0"/>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a:off x="5432425" y="2845550"/>
              <a:ext cx="47625" cy="37750"/>
            </a:xfrm>
            <a:custGeom>
              <a:avLst/>
              <a:gdLst/>
              <a:ahLst/>
              <a:cxnLst/>
              <a:rect l="l" t="t" r="r" b="b"/>
              <a:pathLst>
                <a:path w="1905" h="1510" extrusionOk="0">
                  <a:moveTo>
                    <a:pt x="192" y="1"/>
                  </a:moveTo>
                  <a:cubicBezTo>
                    <a:pt x="129" y="75"/>
                    <a:pt x="66" y="149"/>
                    <a:pt x="1" y="221"/>
                  </a:cubicBezTo>
                  <a:cubicBezTo>
                    <a:pt x="352" y="726"/>
                    <a:pt x="773" y="1054"/>
                    <a:pt x="1163" y="1267"/>
                  </a:cubicBezTo>
                  <a:cubicBezTo>
                    <a:pt x="1358" y="1375"/>
                    <a:pt x="1546" y="1452"/>
                    <a:pt x="1711" y="1510"/>
                  </a:cubicBezTo>
                  <a:cubicBezTo>
                    <a:pt x="1778" y="1434"/>
                    <a:pt x="1841" y="1357"/>
                    <a:pt x="1905" y="1279"/>
                  </a:cubicBezTo>
                  <a:cubicBezTo>
                    <a:pt x="1440" y="1143"/>
                    <a:pt x="723" y="811"/>
                    <a:pt x="192" y="1"/>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p:cNvSpPr/>
            <p:nvPr/>
          </p:nvSpPr>
          <p:spPr>
            <a:xfrm>
              <a:off x="5369900" y="2895850"/>
              <a:ext cx="43275" cy="44300"/>
            </a:xfrm>
            <a:custGeom>
              <a:avLst/>
              <a:gdLst/>
              <a:ahLst/>
              <a:cxnLst/>
              <a:rect l="l" t="t" r="r" b="b"/>
              <a:pathLst>
                <a:path w="1731" h="1772" extrusionOk="0">
                  <a:moveTo>
                    <a:pt x="249" y="0"/>
                  </a:moveTo>
                  <a:cubicBezTo>
                    <a:pt x="168" y="46"/>
                    <a:pt x="84" y="90"/>
                    <a:pt x="1" y="132"/>
                  </a:cubicBezTo>
                  <a:cubicBezTo>
                    <a:pt x="342" y="940"/>
                    <a:pt x="948" y="1456"/>
                    <a:pt x="1464" y="1771"/>
                  </a:cubicBezTo>
                  <a:cubicBezTo>
                    <a:pt x="1554" y="1718"/>
                    <a:pt x="1643" y="1665"/>
                    <a:pt x="1731" y="1609"/>
                  </a:cubicBezTo>
                  <a:cubicBezTo>
                    <a:pt x="1223" y="1330"/>
                    <a:pt x="587" y="835"/>
                    <a:pt x="249" y="0"/>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5292900" y="2921750"/>
              <a:ext cx="30075" cy="51950"/>
            </a:xfrm>
            <a:custGeom>
              <a:avLst/>
              <a:gdLst/>
              <a:ahLst/>
              <a:cxnLst/>
              <a:rect l="l" t="t" r="r" b="b"/>
              <a:pathLst>
                <a:path w="1203" h="2078" extrusionOk="0">
                  <a:moveTo>
                    <a:pt x="294" y="0"/>
                  </a:moveTo>
                  <a:cubicBezTo>
                    <a:pt x="200" y="16"/>
                    <a:pt x="105" y="28"/>
                    <a:pt x="11" y="40"/>
                  </a:cubicBezTo>
                  <a:cubicBezTo>
                    <a:pt x="0" y="1050"/>
                    <a:pt x="468" y="1706"/>
                    <a:pt x="857" y="2077"/>
                  </a:cubicBezTo>
                  <a:cubicBezTo>
                    <a:pt x="972" y="2057"/>
                    <a:pt x="1088" y="2036"/>
                    <a:pt x="1203" y="2012"/>
                  </a:cubicBezTo>
                  <a:cubicBezTo>
                    <a:pt x="839" y="1724"/>
                    <a:pt x="264" y="1096"/>
                    <a:pt x="294" y="0"/>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5185875" y="2911900"/>
              <a:ext cx="26675" cy="60050"/>
            </a:xfrm>
            <a:custGeom>
              <a:avLst/>
              <a:gdLst/>
              <a:ahLst/>
              <a:cxnLst/>
              <a:rect l="l" t="t" r="r" b="b"/>
              <a:pathLst>
                <a:path w="1067" h="2402" extrusionOk="0">
                  <a:moveTo>
                    <a:pt x="359" y="1"/>
                  </a:moveTo>
                  <a:lnTo>
                    <a:pt x="359" y="1"/>
                  </a:lnTo>
                  <a:cubicBezTo>
                    <a:pt x="0" y="912"/>
                    <a:pt x="299" y="1732"/>
                    <a:pt x="668" y="2311"/>
                  </a:cubicBezTo>
                  <a:cubicBezTo>
                    <a:pt x="800" y="2344"/>
                    <a:pt x="934" y="2374"/>
                    <a:pt x="1067" y="2401"/>
                  </a:cubicBezTo>
                  <a:cubicBezTo>
                    <a:pt x="665" y="1880"/>
                    <a:pt x="246" y="1043"/>
                    <a:pt x="631" y="90"/>
                  </a:cubicBezTo>
                  <a:cubicBezTo>
                    <a:pt x="540" y="63"/>
                    <a:pt x="450" y="32"/>
                    <a:pt x="359" y="1"/>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a:off x="4491350" y="3171375"/>
              <a:ext cx="228400" cy="188525"/>
            </a:xfrm>
            <a:custGeom>
              <a:avLst/>
              <a:gdLst/>
              <a:ahLst/>
              <a:cxnLst/>
              <a:rect l="l" t="t" r="r" b="b"/>
              <a:pathLst>
                <a:path w="9136" h="7541" extrusionOk="0">
                  <a:moveTo>
                    <a:pt x="229" y="0"/>
                  </a:moveTo>
                  <a:cubicBezTo>
                    <a:pt x="153" y="56"/>
                    <a:pt x="77" y="114"/>
                    <a:pt x="0" y="173"/>
                  </a:cubicBezTo>
                  <a:cubicBezTo>
                    <a:pt x="652" y="1229"/>
                    <a:pt x="1609" y="1856"/>
                    <a:pt x="1972" y="2068"/>
                  </a:cubicBezTo>
                  <a:cubicBezTo>
                    <a:pt x="1721" y="2419"/>
                    <a:pt x="1468" y="2810"/>
                    <a:pt x="1224" y="3243"/>
                  </a:cubicBezTo>
                  <a:lnTo>
                    <a:pt x="1165" y="3349"/>
                  </a:lnTo>
                  <a:lnTo>
                    <a:pt x="1260" y="3424"/>
                  </a:lnTo>
                  <a:cubicBezTo>
                    <a:pt x="2589" y="4481"/>
                    <a:pt x="3825" y="5275"/>
                    <a:pt x="4914" y="5871"/>
                  </a:cubicBezTo>
                  <a:cubicBezTo>
                    <a:pt x="6909" y="6964"/>
                    <a:pt x="8405" y="7391"/>
                    <a:pt x="9058" y="7541"/>
                  </a:cubicBezTo>
                  <a:cubicBezTo>
                    <a:pt x="9085" y="7450"/>
                    <a:pt x="9111" y="7359"/>
                    <a:pt x="9135" y="7268"/>
                  </a:cubicBezTo>
                  <a:cubicBezTo>
                    <a:pt x="8187" y="7053"/>
                    <a:pt x="5235" y="6196"/>
                    <a:pt x="1532" y="3278"/>
                  </a:cubicBezTo>
                  <a:cubicBezTo>
                    <a:pt x="1962" y="2528"/>
                    <a:pt x="2425" y="1907"/>
                    <a:pt x="2842" y="1420"/>
                  </a:cubicBezTo>
                  <a:cubicBezTo>
                    <a:pt x="2771" y="1356"/>
                    <a:pt x="2701" y="1289"/>
                    <a:pt x="2633" y="1223"/>
                  </a:cubicBezTo>
                  <a:cubicBezTo>
                    <a:pt x="2475" y="1408"/>
                    <a:pt x="2309" y="1612"/>
                    <a:pt x="2140" y="1838"/>
                  </a:cubicBezTo>
                  <a:cubicBezTo>
                    <a:pt x="1824" y="1653"/>
                    <a:pt x="859" y="1033"/>
                    <a:pt x="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5269600" y="2224200"/>
              <a:ext cx="826575" cy="449875"/>
            </a:xfrm>
            <a:custGeom>
              <a:avLst/>
              <a:gdLst/>
              <a:ahLst/>
              <a:cxnLst/>
              <a:rect l="l" t="t" r="r" b="b"/>
              <a:pathLst>
                <a:path w="33063" h="17995" extrusionOk="0">
                  <a:moveTo>
                    <a:pt x="0" y="0"/>
                  </a:moveTo>
                  <a:lnTo>
                    <a:pt x="0" y="17995"/>
                  </a:lnTo>
                  <a:lnTo>
                    <a:pt x="2533" y="15262"/>
                  </a:lnTo>
                  <a:lnTo>
                    <a:pt x="33062" y="15262"/>
                  </a:lnTo>
                  <a:lnTo>
                    <a:pt x="33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5851600" y="2306750"/>
              <a:ext cx="215675" cy="196525"/>
            </a:xfrm>
            <a:custGeom>
              <a:avLst/>
              <a:gdLst/>
              <a:ahLst/>
              <a:cxnLst/>
              <a:rect l="l" t="t" r="r" b="b"/>
              <a:pathLst>
                <a:path w="8627" h="7861" extrusionOk="0">
                  <a:moveTo>
                    <a:pt x="4313" y="0"/>
                  </a:moveTo>
                  <a:cubicBezTo>
                    <a:pt x="3307" y="0"/>
                    <a:pt x="2302" y="384"/>
                    <a:pt x="1534" y="1151"/>
                  </a:cubicBezTo>
                  <a:cubicBezTo>
                    <a:pt x="0" y="2687"/>
                    <a:pt x="0" y="5174"/>
                    <a:pt x="1534" y="6709"/>
                  </a:cubicBezTo>
                  <a:cubicBezTo>
                    <a:pt x="2302" y="7477"/>
                    <a:pt x="3307" y="7861"/>
                    <a:pt x="4313" y="7861"/>
                  </a:cubicBezTo>
                  <a:cubicBezTo>
                    <a:pt x="5319" y="7861"/>
                    <a:pt x="6325" y="7477"/>
                    <a:pt x="7092" y="6709"/>
                  </a:cubicBezTo>
                  <a:cubicBezTo>
                    <a:pt x="8626" y="5174"/>
                    <a:pt x="8626" y="2687"/>
                    <a:pt x="7092" y="1151"/>
                  </a:cubicBezTo>
                  <a:cubicBezTo>
                    <a:pt x="6325" y="384"/>
                    <a:pt x="5319" y="0"/>
                    <a:pt x="4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5312100" y="2329950"/>
              <a:ext cx="496750" cy="16000"/>
            </a:xfrm>
            <a:custGeom>
              <a:avLst/>
              <a:gdLst/>
              <a:ahLst/>
              <a:cxnLst/>
              <a:rect l="l" t="t" r="r" b="b"/>
              <a:pathLst>
                <a:path w="19870" h="640" extrusionOk="0">
                  <a:moveTo>
                    <a:pt x="320" y="1"/>
                  </a:moveTo>
                  <a:cubicBezTo>
                    <a:pt x="142" y="1"/>
                    <a:pt x="0" y="143"/>
                    <a:pt x="0" y="320"/>
                  </a:cubicBezTo>
                  <a:cubicBezTo>
                    <a:pt x="0" y="496"/>
                    <a:pt x="142" y="640"/>
                    <a:pt x="320" y="640"/>
                  </a:cubicBezTo>
                  <a:lnTo>
                    <a:pt x="19550" y="640"/>
                  </a:lnTo>
                  <a:cubicBezTo>
                    <a:pt x="19728" y="640"/>
                    <a:pt x="19870" y="496"/>
                    <a:pt x="19870" y="320"/>
                  </a:cubicBezTo>
                  <a:cubicBezTo>
                    <a:pt x="19870" y="143"/>
                    <a:pt x="19728" y="1"/>
                    <a:pt x="19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5623275" y="2389025"/>
              <a:ext cx="185575" cy="16000"/>
            </a:xfrm>
            <a:custGeom>
              <a:avLst/>
              <a:gdLst/>
              <a:ahLst/>
              <a:cxnLst/>
              <a:rect l="l" t="t" r="r" b="b"/>
              <a:pathLst>
                <a:path w="7423" h="640" extrusionOk="0">
                  <a:moveTo>
                    <a:pt x="320" y="1"/>
                  </a:moveTo>
                  <a:cubicBezTo>
                    <a:pt x="143" y="1"/>
                    <a:pt x="1" y="143"/>
                    <a:pt x="1" y="320"/>
                  </a:cubicBezTo>
                  <a:cubicBezTo>
                    <a:pt x="1" y="497"/>
                    <a:pt x="143" y="640"/>
                    <a:pt x="320" y="640"/>
                  </a:cubicBezTo>
                  <a:lnTo>
                    <a:pt x="7103" y="640"/>
                  </a:lnTo>
                  <a:cubicBezTo>
                    <a:pt x="7281" y="640"/>
                    <a:pt x="7423" y="497"/>
                    <a:pt x="7423" y="320"/>
                  </a:cubicBezTo>
                  <a:cubicBezTo>
                    <a:pt x="7423" y="143"/>
                    <a:pt x="7281" y="1"/>
                    <a:pt x="7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a:off x="5308075" y="2389025"/>
              <a:ext cx="288225" cy="16000"/>
            </a:xfrm>
            <a:custGeom>
              <a:avLst/>
              <a:gdLst/>
              <a:ahLst/>
              <a:cxnLst/>
              <a:rect l="l" t="t" r="r" b="b"/>
              <a:pathLst>
                <a:path w="11529" h="640" extrusionOk="0">
                  <a:moveTo>
                    <a:pt x="320" y="1"/>
                  </a:moveTo>
                  <a:cubicBezTo>
                    <a:pt x="144" y="1"/>
                    <a:pt x="0" y="143"/>
                    <a:pt x="0" y="320"/>
                  </a:cubicBezTo>
                  <a:cubicBezTo>
                    <a:pt x="0" y="496"/>
                    <a:pt x="144" y="640"/>
                    <a:pt x="320" y="640"/>
                  </a:cubicBezTo>
                  <a:lnTo>
                    <a:pt x="11209" y="640"/>
                  </a:lnTo>
                  <a:cubicBezTo>
                    <a:pt x="11387" y="640"/>
                    <a:pt x="11529" y="496"/>
                    <a:pt x="11529" y="320"/>
                  </a:cubicBezTo>
                  <a:cubicBezTo>
                    <a:pt x="11529" y="143"/>
                    <a:pt x="11387" y="1"/>
                    <a:pt x="1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a:off x="5312100" y="2448100"/>
              <a:ext cx="496750" cy="16000"/>
            </a:xfrm>
            <a:custGeom>
              <a:avLst/>
              <a:gdLst/>
              <a:ahLst/>
              <a:cxnLst/>
              <a:rect l="l" t="t" r="r" b="b"/>
              <a:pathLst>
                <a:path w="19870" h="640" extrusionOk="0">
                  <a:moveTo>
                    <a:pt x="320" y="0"/>
                  </a:moveTo>
                  <a:cubicBezTo>
                    <a:pt x="142" y="0"/>
                    <a:pt x="0" y="144"/>
                    <a:pt x="0" y="320"/>
                  </a:cubicBezTo>
                  <a:cubicBezTo>
                    <a:pt x="0" y="497"/>
                    <a:pt x="142" y="640"/>
                    <a:pt x="320" y="640"/>
                  </a:cubicBezTo>
                  <a:lnTo>
                    <a:pt x="19550" y="640"/>
                  </a:lnTo>
                  <a:cubicBezTo>
                    <a:pt x="19728" y="640"/>
                    <a:pt x="19870" y="497"/>
                    <a:pt x="19870" y="320"/>
                  </a:cubicBezTo>
                  <a:cubicBezTo>
                    <a:pt x="19870" y="144"/>
                    <a:pt x="19728" y="0"/>
                    <a:pt x="19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5657100" y="2507200"/>
              <a:ext cx="151750" cy="16025"/>
            </a:xfrm>
            <a:custGeom>
              <a:avLst/>
              <a:gdLst/>
              <a:ahLst/>
              <a:cxnLst/>
              <a:rect l="l" t="t" r="r" b="b"/>
              <a:pathLst>
                <a:path w="6070" h="641" extrusionOk="0">
                  <a:moveTo>
                    <a:pt x="320" y="1"/>
                  </a:moveTo>
                  <a:cubicBezTo>
                    <a:pt x="143" y="1"/>
                    <a:pt x="1" y="143"/>
                    <a:pt x="1" y="321"/>
                  </a:cubicBezTo>
                  <a:cubicBezTo>
                    <a:pt x="1" y="496"/>
                    <a:pt x="143" y="640"/>
                    <a:pt x="320" y="640"/>
                  </a:cubicBezTo>
                  <a:lnTo>
                    <a:pt x="5750" y="640"/>
                  </a:lnTo>
                  <a:cubicBezTo>
                    <a:pt x="5928" y="640"/>
                    <a:pt x="6070" y="496"/>
                    <a:pt x="6070" y="321"/>
                  </a:cubicBezTo>
                  <a:cubicBezTo>
                    <a:pt x="6070" y="143"/>
                    <a:pt x="5928" y="1"/>
                    <a:pt x="5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5429550" y="2507200"/>
              <a:ext cx="201875" cy="16025"/>
            </a:xfrm>
            <a:custGeom>
              <a:avLst/>
              <a:gdLst/>
              <a:ahLst/>
              <a:cxnLst/>
              <a:rect l="l" t="t" r="r" b="b"/>
              <a:pathLst>
                <a:path w="8075" h="641" extrusionOk="0">
                  <a:moveTo>
                    <a:pt x="320" y="1"/>
                  </a:moveTo>
                  <a:cubicBezTo>
                    <a:pt x="145" y="1"/>
                    <a:pt x="1" y="143"/>
                    <a:pt x="1" y="321"/>
                  </a:cubicBezTo>
                  <a:cubicBezTo>
                    <a:pt x="1" y="496"/>
                    <a:pt x="145" y="640"/>
                    <a:pt x="320" y="640"/>
                  </a:cubicBezTo>
                  <a:lnTo>
                    <a:pt x="7754" y="640"/>
                  </a:lnTo>
                  <a:cubicBezTo>
                    <a:pt x="7932" y="640"/>
                    <a:pt x="8074" y="496"/>
                    <a:pt x="8074" y="321"/>
                  </a:cubicBezTo>
                  <a:cubicBezTo>
                    <a:pt x="8074" y="143"/>
                    <a:pt x="7932" y="1"/>
                    <a:pt x="7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5493200" y="2531950"/>
              <a:ext cx="70325" cy="122725"/>
            </a:xfrm>
            <a:custGeom>
              <a:avLst/>
              <a:gdLst/>
              <a:ahLst/>
              <a:cxnLst/>
              <a:rect l="l" t="t" r="r" b="b"/>
              <a:pathLst>
                <a:path w="2813" h="4909" extrusionOk="0">
                  <a:moveTo>
                    <a:pt x="2207" y="1"/>
                  </a:moveTo>
                  <a:cubicBezTo>
                    <a:pt x="2100" y="1"/>
                    <a:pt x="1992" y="33"/>
                    <a:pt x="1899" y="100"/>
                  </a:cubicBezTo>
                  <a:cubicBezTo>
                    <a:pt x="832" y="859"/>
                    <a:pt x="237" y="1719"/>
                    <a:pt x="134" y="2655"/>
                  </a:cubicBezTo>
                  <a:cubicBezTo>
                    <a:pt x="1" y="3850"/>
                    <a:pt x="743" y="4696"/>
                    <a:pt x="775" y="4730"/>
                  </a:cubicBezTo>
                  <a:cubicBezTo>
                    <a:pt x="816" y="4777"/>
                    <a:pt x="864" y="4815"/>
                    <a:pt x="916" y="4843"/>
                  </a:cubicBezTo>
                  <a:cubicBezTo>
                    <a:pt x="995" y="4886"/>
                    <a:pt x="1084" y="4908"/>
                    <a:pt x="1172" y="4908"/>
                  </a:cubicBezTo>
                  <a:cubicBezTo>
                    <a:pt x="1298" y="4908"/>
                    <a:pt x="1425" y="4864"/>
                    <a:pt x="1526" y="4773"/>
                  </a:cubicBezTo>
                  <a:cubicBezTo>
                    <a:pt x="1744" y="4577"/>
                    <a:pt x="1764" y="4243"/>
                    <a:pt x="1570" y="4023"/>
                  </a:cubicBezTo>
                  <a:cubicBezTo>
                    <a:pt x="1555" y="4006"/>
                    <a:pt x="1108" y="3472"/>
                    <a:pt x="1193" y="2760"/>
                  </a:cubicBezTo>
                  <a:cubicBezTo>
                    <a:pt x="1267" y="2142"/>
                    <a:pt x="1712" y="1539"/>
                    <a:pt x="2515" y="968"/>
                  </a:cubicBezTo>
                  <a:cubicBezTo>
                    <a:pt x="2756" y="797"/>
                    <a:pt x="2812" y="465"/>
                    <a:pt x="2641" y="226"/>
                  </a:cubicBezTo>
                  <a:cubicBezTo>
                    <a:pt x="2538" y="79"/>
                    <a:pt x="2374" y="1"/>
                    <a:pt x="2207" y="1"/>
                  </a:cubicBezTo>
                  <a:close/>
                </a:path>
              </a:pathLst>
            </a:custGeom>
            <a:solidFill>
              <a:srgbClr val="5A6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5503650" y="2630150"/>
              <a:ext cx="104675" cy="57775"/>
            </a:xfrm>
            <a:custGeom>
              <a:avLst/>
              <a:gdLst/>
              <a:ahLst/>
              <a:cxnLst/>
              <a:rect l="l" t="t" r="r" b="b"/>
              <a:pathLst>
                <a:path w="4187" h="2311" extrusionOk="0">
                  <a:moveTo>
                    <a:pt x="1065" y="1"/>
                  </a:moveTo>
                  <a:cubicBezTo>
                    <a:pt x="624" y="1"/>
                    <a:pt x="296" y="126"/>
                    <a:pt x="193" y="374"/>
                  </a:cubicBezTo>
                  <a:cubicBezTo>
                    <a:pt x="1" y="843"/>
                    <a:pt x="695" y="1573"/>
                    <a:pt x="1744" y="2005"/>
                  </a:cubicBezTo>
                  <a:cubicBezTo>
                    <a:pt x="2240" y="2209"/>
                    <a:pt x="2726" y="2310"/>
                    <a:pt x="3122" y="2310"/>
                  </a:cubicBezTo>
                  <a:cubicBezTo>
                    <a:pt x="3563" y="2310"/>
                    <a:pt x="3891" y="2185"/>
                    <a:pt x="3994" y="1937"/>
                  </a:cubicBezTo>
                  <a:cubicBezTo>
                    <a:pt x="4186" y="1467"/>
                    <a:pt x="3492" y="737"/>
                    <a:pt x="2443" y="306"/>
                  </a:cubicBezTo>
                  <a:cubicBezTo>
                    <a:pt x="1947" y="102"/>
                    <a:pt x="1461"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5527175" y="2641900"/>
              <a:ext cx="59900" cy="34300"/>
            </a:xfrm>
            <a:custGeom>
              <a:avLst/>
              <a:gdLst/>
              <a:ahLst/>
              <a:cxnLst/>
              <a:rect l="l" t="t" r="r" b="b"/>
              <a:pathLst>
                <a:path w="2396" h="1372" extrusionOk="0">
                  <a:moveTo>
                    <a:pt x="542" y="0"/>
                  </a:moveTo>
                  <a:cubicBezTo>
                    <a:pt x="280" y="0"/>
                    <a:pt x="85" y="75"/>
                    <a:pt x="25" y="222"/>
                  </a:cubicBezTo>
                  <a:cubicBezTo>
                    <a:pt x="4" y="270"/>
                    <a:pt x="1" y="323"/>
                    <a:pt x="11" y="381"/>
                  </a:cubicBezTo>
                  <a:cubicBezTo>
                    <a:pt x="61" y="646"/>
                    <a:pt x="431" y="979"/>
                    <a:pt x="946" y="1190"/>
                  </a:cubicBezTo>
                  <a:cubicBezTo>
                    <a:pt x="1240" y="1311"/>
                    <a:pt x="1529" y="1371"/>
                    <a:pt x="1764" y="1371"/>
                  </a:cubicBezTo>
                  <a:cubicBezTo>
                    <a:pt x="1907" y="1371"/>
                    <a:pt x="2030" y="1349"/>
                    <a:pt x="2123" y="1305"/>
                  </a:cubicBezTo>
                  <a:cubicBezTo>
                    <a:pt x="2198" y="1269"/>
                    <a:pt x="2253" y="1217"/>
                    <a:pt x="2280" y="1150"/>
                  </a:cubicBezTo>
                  <a:cubicBezTo>
                    <a:pt x="2395" y="872"/>
                    <a:pt x="1983" y="437"/>
                    <a:pt x="1361" y="181"/>
                  </a:cubicBezTo>
                  <a:cubicBezTo>
                    <a:pt x="1066" y="60"/>
                    <a:pt x="777" y="0"/>
                    <a:pt x="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5527450" y="2649750"/>
              <a:ext cx="52800" cy="26450"/>
            </a:xfrm>
            <a:custGeom>
              <a:avLst/>
              <a:gdLst/>
              <a:ahLst/>
              <a:cxnLst/>
              <a:rect l="l" t="t" r="r" b="b"/>
              <a:pathLst>
                <a:path w="2112" h="1058" extrusionOk="0">
                  <a:moveTo>
                    <a:pt x="357" y="1"/>
                  </a:moveTo>
                  <a:cubicBezTo>
                    <a:pt x="215" y="1"/>
                    <a:pt x="92" y="23"/>
                    <a:pt x="0" y="67"/>
                  </a:cubicBezTo>
                  <a:cubicBezTo>
                    <a:pt x="50" y="332"/>
                    <a:pt x="420" y="665"/>
                    <a:pt x="935" y="876"/>
                  </a:cubicBezTo>
                  <a:cubicBezTo>
                    <a:pt x="1229" y="997"/>
                    <a:pt x="1518" y="1057"/>
                    <a:pt x="1753" y="1057"/>
                  </a:cubicBezTo>
                  <a:cubicBezTo>
                    <a:pt x="1896" y="1057"/>
                    <a:pt x="2019" y="1035"/>
                    <a:pt x="2112" y="991"/>
                  </a:cubicBezTo>
                  <a:cubicBezTo>
                    <a:pt x="2062" y="724"/>
                    <a:pt x="1691" y="393"/>
                    <a:pt x="1177" y="182"/>
                  </a:cubicBezTo>
                  <a:cubicBezTo>
                    <a:pt x="881" y="61"/>
                    <a:pt x="592"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5104300" y="2733650"/>
              <a:ext cx="443350" cy="244000"/>
            </a:xfrm>
            <a:custGeom>
              <a:avLst/>
              <a:gdLst/>
              <a:ahLst/>
              <a:cxnLst/>
              <a:rect l="l" t="t" r="r" b="b"/>
              <a:pathLst>
                <a:path w="17734" h="9760" extrusionOk="0">
                  <a:moveTo>
                    <a:pt x="15739" y="1"/>
                  </a:moveTo>
                  <a:lnTo>
                    <a:pt x="15416" y="698"/>
                  </a:lnTo>
                  <a:cubicBezTo>
                    <a:pt x="15477" y="798"/>
                    <a:pt x="15631" y="958"/>
                    <a:pt x="16025" y="1146"/>
                  </a:cubicBezTo>
                  <a:cubicBezTo>
                    <a:pt x="16588" y="1416"/>
                    <a:pt x="16802" y="2108"/>
                    <a:pt x="16494" y="2650"/>
                  </a:cubicBezTo>
                  <a:cubicBezTo>
                    <a:pt x="15065" y="5155"/>
                    <a:pt x="11958" y="9266"/>
                    <a:pt x="6459" y="9266"/>
                  </a:cubicBezTo>
                  <a:cubicBezTo>
                    <a:pt x="4623" y="9266"/>
                    <a:pt x="2519" y="8808"/>
                    <a:pt x="122" y="7677"/>
                  </a:cubicBezTo>
                  <a:lnTo>
                    <a:pt x="120" y="7677"/>
                  </a:lnTo>
                  <a:lnTo>
                    <a:pt x="1" y="8035"/>
                  </a:lnTo>
                  <a:lnTo>
                    <a:pt x="2649" y="9041"/>
                  </a:lnTo>
                  <a:cubicBezTo>
                    <a:pt x="3070" y="9201"/>
                    <a:pt x="3498" y="9335"/>
                    <a:pt x="3931" y="9441"/>
                  </a:cubicBezTo>
                  <a:cubicBezTo>
                    <a:pt x="4065" y="9474"/>
                    <a:pt x="4197" y="9504"/>
                    <a:pt x="4330" y="9531"/>
                  </a:cubicBezTo>
                  <a:cubicBezTo>
                    <a:pt x="5062" y="9683"/>
                    <a:pt x="5806" y="9759"/>
                    <a:pt x="6549" y="9759"/>
                  </a:cubicBezTo>
                  <a:cubicBezTo>
                    <a:pt x="7169" y="9759"/>
                    <a:pt x="7788" y="9707"/>
                    <a:pt x="8401" y="9601"/>
                  </a:cubicBezTo>
                  <a:cubicBezTo>
                    <a:pt x="8516" y="9581"/>
                    <a:pt x="8632" y="9560"/>
                    <a:pt x="8747" y="9536"/>
                  </a:cubicBezTo>
                  <a:cubicBezTo>
                    <a:pt x="9407" y="9401"/>
                    <a:pt x="10057" y="9204"/>
                    <a:pt x="10692" y="8945"/>
                  </a:cubicBezTo>
                  <a:cubicBezTo>
                    <a:pt x="11176" y="8748"/>
                    <a:pt x="11643" y="8518"/>
                    <a:pt x="12088" y="8258"/>
                  </a:cubicBezTo>
                  <a:cubicBezTo>
                    <a:pt x="12178" y="8206"/>
                    <a:pt x="12267" y="8153"/>
                    <a:pt x="12355" y="8097"/>
                  </a:cubicBezTo>
                  <a:cubicBezTo>
                    <a:pt x="13286" y="7520"/>
                    <a:pt x="14121" y="6806"/>
                    <a:pt x="14836" y="5984"/>
                  </a:cubicBezTo>
                  <a:cubicBezTo>
                    <a:pt x="14903" y="5910"/>
                    <a:pt x="14966" y="5833"/>
                    <a:pt x="15030" y="5755"/>
                  </a:cubicBezTo>
                  <a:cubicBezTo>
                    <a:pt x="15617" y="5042"/>
                    <a:pt x="16117" y="4250"/>
                    <a:pt x="16513" y="3392"/>
                  </a:cubicBezTo>
                  <a:lnTo>
                    <a:pt x="16903" y="2550"/>
                  </a:lnTo>
                  <a:lnTo>
                    <a:pt x="17032" y="2276"/>
                  </a:lnTo>
                  <a:lnTo>
                    <a:pt x="17733" y="761"/>
                  </a:lnTo>
                  <a:lnTo>
                    <a:pt x="17733" y="761"/>
                  </a:lnTo>
                  <a:cubicBezTo>
                    <a:pt x="17707" y="763"/>
                    <a:pt x="17680" y="763"/>
                    <a:pt x="17653" y="763"/>
                  </a:cubicBezTo>
                  <a:cubicBezTo>
                    <a:pt x="17351" y="763"/>
                    <a:pt x="16980" y="687"/>
                    <a:pt x="16602" y="531"/>
                  </a:cubicBezTo>
                  <a:cubicBezTo>
                    <a:pt x="16249" y="386"/>
                    <a:pt x="15951" y="198"/>
                    <a:pt x="15739" y="1"/>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a:off x="4549275" y="2667375"/>
              <a:ext cx="142750" cy="163300"/>
            </a:xfrm>
            <a:custGeom>
              <a:avLst/>
              <a:gdLst/>
              <a:ahLst/>
              <a:cxnLst/>
              <a:rect l="l" t="t" r="r" b="b"/>
              <a:pathLst>
                <a:path w="5710" h="6532" extrusionOk="0">
                  <a:moveTo>
                    <a:pt x="3284" y="0"/>
                  </a:moveTo>
                  <a:cubicBezTo>
                    <a:pt x="2143" y="0"/>
                    <a:pt x="978" y="1045"/>
                    <a:pt x="523" y="2573"/>
                  </a:cubicBezTo>
                  <a:cubicBezTo>
                    <a:pt x="1" y="4335"/>
                    <a:pt x="620" y="6074"/>
                    <a:pt x="1908" y="6457"/>
                  </a:cubicBezTo>
                  <a:cubicBezTo>
                    <a:pt x="2078" y="6507"/>
                    <a:pt x="2251" y="6532"/>
                    <a:pt x="2425" y="6532"/>
                  </a:cubicBezTo>
                  <a:cubicBezTo>
                    <a:pt x="3567" y="6532"/>
                    <a:pt x="4732" y="5488"/>
                    <a:pt x="5187" y="3959"/>
                  </a:cubicBezTo>
                  <a:cubicBezTo>
                    <a:pt x="5710" y="2197"/>
                    <a:pt x="5092" y="459"/>
                    <a:pt x="3803" y="75"/>
                  </a:cubicBezTo>
                  <a:cubicBezTo>
                    <a:pt x="3632" y="25"/>
                    <a:pt x="3458" y="0"/>
                    <a:pt x="3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4539175" y="2681025"/>
              <a:ext cx="125200" cy="130775"/>
            </a:xfrm>
            <a:custGeom>
              <a:avLst/>
              <a:gdLst/>
              <a:ahLst/>
              <a:cxnLst/>
              <a:rect l="l" t="t" r="r" b="b"/>
              <a:pathLst>
                <a:path w="5008" h="5231" extrusionOk="0">
                  <a:moveTo>
                    <a:pt x="2952" y="0"/>
                  </a:moveTo>
                  <a:cubicBezTo>
                    <a:pt x="1968" y="0"/>
                    <a:pt x="770" y="643"/>
                    <a:pt x="420" y="1821"/>
                  </a:cubicBezTo>
                  <a:cubicBezTo>
                    <a:pt x="0" y="3228"/>
                    <a:pt x="951" y="4867"/>
                    <a:pt x="1981" y="5173"/>
                  </a:cubicBezTo>
                  <a:cubicBezTo>
                    <a:pt x="2111" y="5212"/>
                    <a:pt x="2242" y="5230"/>
                    <a:pt x="2374" y="5230"/>
                  </a:cubicBezTo>
                  <a:cubicBezTo>
                    <a:pt x="3290" y="5230"/>
                    <a:pt x="4223" y="4340"/>
                    <a:pt x="4588" y="3110"/>
                  </a:cubicBezTo>
                  <a:cubicBezTo>
                    <a:pt x="5008" y="1701"/>
                    <a:pt x="4525" y="381"/>
                    <a:pt x="3496" y="75"/>
                  </a:cubicBezTo>
                  <a:cubicBezTo>
                    <a:pt x="3328" y="25"/>
                    <a:pt x="3144" y="0"/>
                    <a:pt x="29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4558700" y="2709425"/>
              <a:ext cx="52075" cy="56600"/>
            </a:xfrm>
            <a:custGeom>
              <a:avLst/>
              <a:gdLst/>
              <a:ahLst/>
              <a:cxnLst/>
              <a:rect l="l" t="t" r="r" b="b"/>
              <a:pathLst>
                <a:path w="2083" h="2264" extrusionOk="0">
                  <a:moveTo>
                    <a:pt x="1336" y="0"/>
                  </a:moveTo>
                  <a:cubicBezTo>
                    <a:pt x="980" y="0"/>
                    <a:pt x="572" y="282"/>
                    <a:pt x="322" y="738"/>
                  </a:cubicBezTo>
                  <a:cubicBezTo>
                    <a:pt x="1" y="1324"/>
                    <a:pt x="63" y="1976"/>
                    <a:pt x="460" y="2192"/>
                  </a:cubicBezTo>
                  <a:cubicBezTo>
                    <a:pt x="548" y="2241"/>
                    <a:pt x="646" y="2264"/>
                    <a:pt x="747" y="2264"/>
                  </a:cubicBezTo>
                  <a:cubicBezTo>
                    <a:pt x="1104" y="2264"/>
                    <a:pt x="1511" y="1982"/>
                    <a:pt x="1761" y="1526"/>
                  </a:cubicBezTo>
                  <a:cubicBezTo>
                    <a:pt x="2082" y="940"/>
                    <a:pt x="2020" y="288"/>
                    <a:pt x="1623" y="72"/>
                  </a:cubicBezTo>
                  <a:cubicBezTo>
                    <a:pt x="1535" y="23"/>
                    <a:pt x="1438" y="0"/>
                    <a:pt x="1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4570225" y="2711200"/>
              <a:ext cx="53825" cy="62125"/>
            </a:xfrm>
            <a:custGeom>
              <a:avLst/>
              <a:gdLst/>
              <a:ahLst/>
              <a:cxnLst/>
              <a:rect l="l" t="t" r="r" b="b"/>
              <a:pathLst>
                <a:path w="2153" h="2485" extrusionOk="0">
                  <a:moveTo>
                    <a:pt x="1162" y="1"/>
                  </a:moveTo>
                  <a:lnTo>
                    <a:pt x="1163" y="1"/>
                  </a:lnTo>
                  <a:lnTo>
                    <a:pt x="1163" y="1"/>
                  </a:lnTo>
                  <a:cubicBezTo>
                    <a:pt x="1163" y="1"/>
                    <a:pt x="1162" y="1"/>
                    <a:pt x="1162" y="1"/>
                  </a:cubicBezTo>
                  <a:close/>
                  <a:moveTo>
                    <a:pt x="1163" y="1"/>
                  </a:moveTo>
                  <a:lnTo>
                    <a:pt x="1163" y="1"/>
                  </a:lnTo>
                  <a:cubicBezTo>
                    <a:pt x="1559" y="218"/>
                    <a:pt x="1621" y="869"/>
                    <a:pt x="1300" y="1455"/>
                  </a:cubicBezTo>
                  <a:cubicBezTo>
                    <a:pt x="1050" y="1911"/>
                    <a:pt x="642" y="2193"/>
                    <a:pt x="286" y="2193"/>
                  </a:cubicBezTo>
                  <a:cubicBezTo>
                    <a:pt x="185" y="2193"/>
                    <a:pt x="88" y="2171"/>
                    <a:pt x="0" y="2123"/>
                  </a:cubicBezTo>
                  <a:lnTo>
                    <a:pt x="0" y="2123"/>
                  </a:lnTo>
                  <a:lnTo>
                    <a:pt x="530" y="2414"/>
                  </a:lnTo>
                  <a:cubicBezTo>
                    <a:pt x="619" y="2462"/>
                    <a:pt x="716" y="2485"/>
                    <a:pt x="817" y="2485"/>
                  </a:cubicBezTo>
                  <a:cubicBezTo>
                    <a:pt x="1174" y="2485"/>
                    <a:pt x="1582" y="2202"/>
                    <a:pt x="1832" y="1747"/>
                  </a:cubicBezTo>
                  <a:cubicBezTo>
                    <a:pt x="2153" y="1161"/>
                    <a:pt x="2091" y="510"/>
                    <a:pt x="1694" y="292"/>
                  </a:cubicBezTo>
                  <a:lnTo>
                    <a:pt x="11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a:off x="4388650" y="2693800"/>
              <a:ext cx="248175" cy="388675"/>
            </a:xfrm>
            <a:custGeom>
              <a:avLst/>
              <a:gdLst/>
              <a:ahLst/>
              <a:cxnLst/>
              <a:rect l="l" t="t" r="r" b="b"/>
              <a:pathLst>
                <a:path w="9927" h="15547" extrusionOk="0">
                  <a:moveTo>
                    <a:pt x="5545" y="1"/>
                  </a:moveTo>
                  <a:cubicBezTo>
                    <a:pt x="5470" y="1"/>
                    <a:pt x="5395" y="3"/>
                    <a:pt x="5320" y="6"/>
                  </a:cubicBezTo>
                  <a:cubicBezTo>
                    <a:pt x="5202" y="11"/>
                    <a:pt x="5082" y="21"/>
                    <a:pt x="4962" y="35"/>
                  </a:cubicBezTo>
                  <a:cubicBezTo>
                    <a:pt x="4785" y="56"/>
                    <a:pt x="4610" y="85"/>
                    <a:pt x="4434" y="126"/>
                  </a:cubicBezTo>
                  <a:cubicBezTo>
                    <a:pt x="3786" y="271"/>
                    <a:pt x="3178" y="544"/>
                    <a:pt x="2645" y="921"/>
                  </a:cubicBezTo>
                  <a:cubicBezTo>
                    <a:pt x="2559" y="983"/>
                    <a:pt x="2472" y="1048"/>
                    <a:pt x="2390" y="1116"/>
                  </a:cubicBezTo>
                  <a:cubicBezTo>
                    <a:pt x="2066" y="1378"/>
                    <a:pt x="1774" y="1681"/>
                    <a:pt x="1523" y="2022"/>
                  </a:cubicBezTo>
                  <a:cubicBezTo>
                    <a:pt x="1185" y="2481"/>
                    <a:pt x="902" y="2975"/>
                    <a:pt x="679" y="3490"/>
                  </a:cubicBezTo>
                  <a:lnTo>
                    <a:pt x="679" y="3491"/>
                  </a:lnTo>
                  <a:cubicBezTo>
                    <a:pt x="635" y="3596"/>
                    <a:pt x="591" y="3702"/>
                    <a:pt x="552" y="3808"/>
                  </a:cubicBezTo>
                  <a:cubicBezTo>
                    <a:pt x="161" y="4841"/>
                    <a:pt x="0" y="5957"/>
                    <a:pt x="87" y="7077"/>
                  </a:cubicBezTo>
                  <a:cubicBezTo>
                    <a:pt x="94" y="7189"/>
                    <a:pt x="106" y="7301"/>
                    <a:pt x="120" y="7413"/>
                  </a:cubicBezTo>
                  <a:cubicBezTo>
                    <a:pt x="149" y="7655"/>
                    <a:pt x="191" y="7899"/>
                    <a:pt x="244" y="8140"/>
                  </a:cubicBezTo>
                  <a:cubicBezTo>
                    <a:pt x="443" y="9047"/>
                    <a:pt x="799" y="9885"/>
                    <a:pt x="1292" y="10630"/>
                  </a:cubicBezTo>
                  <a:cubicBezTo>
                    <a:pt x="1360" y="10733"/>
                    <a:pt x="1429" y="10833"/>
                    <a:pt x="1503" y="10930"/>
                  </a:cubicBezTo>
                  <a:cubicBezTo>
                    <a:pt x="2054" y="11680"/>
                    <a:pt x="2753" y="12324"/>
                    <a:pt x="3575" y="12834"/>
                  </a:cubicBezTo>
                  <a:cubicBezTo>
                    <a:pt x="3663" y="12890"/>
                    <a:pt x="3752" y="12943"/>
                    <a:pt x="3843" y="12995"/>
                  </a:cubicBezTo>
                  <a:cubicBezTo>
                    <a:pt x="3881" y="13016"/>
                    <a:pt x="3917" y="13037"/>
                    <a:pt x="3955" y="13057"/>
                  </a:cubicBezTo>
                  <a:lnTo>
                    <a:pt x="8260" y="15415"/>
                  </a:lnTo>
                  <a:cubicBezTo>
                    <a:pt x="8422" y="15504"/>
                    <a:pt x="8596" y="15547"/>
                    <a:pt x="8768" y="15547"/>
                  </a:cubicBezTo>
                  <a:cubicBezTo>
                    <a:pt x="8798" y="15547"/>
                    <a:pt x="8829" y="15545"/>
                    <a:pt x="8860" y="15542"/>
                  </a:cubicBezTo>
                  <a:cubicBezTo>
                    <a:pt x="9204" y="15514"/>
                    <a:pt x="9528" y="15318"/>
                    <a:pt x="9705" y="14994"/>
                  </a:cubicBezTo>
                  <a:cubicBezTo>
                    <a:pt x="9926" y="14590"/>
                    <a:pt x="9860" y="14108"/>
                    <a:pt x="9573" y="13781"/>
                  </a:cubicBezTo>
                  <a:cubicBezTo>
                    <a:pt x="9493" y="13690"/>
                    <a:pt x="9396" y="13610"/>
                    <a:pt x="9282" y="13549"/>
                  </a:cubicBezTo>
                  <a:lnTo>
                    <a:pt x="4978" y="11191"/>
                  </a:lnTo>
                  <a:cubicBezTo>
                    <a:pt x="4967" y="11185"/>
                    <a:pt x="4956" y="11178"/>
                    <a:pt x="4946" y="11171"/>
                  </a:cubicBezTo>
                  <a:cubicBezTo>
                    <a:pt x="4853" y="11121"/>
                    <a:pt x="4766" y="11069"/>
                    <a:pt x="4681" y="11015"/>
                  </a:cubicBezTo>
                  <a:cubicBezTo>
                    <a:pt x="3995" y="10585"/>
                    <a:pt x="3431" y="10024"/>
                    <a:pt x="3015" y="9370"/>
                  </a:cubicBezTo>
                  <a:cubicBezTo>
                    <a:pt x="2965" y="9290"/>
                    <a:pt x="2916" y="9209"/>
                    <a:pt x="2871" y="9128"/>
                  </a:cubicBezTo>
                  <a:cubicBezTo>
                    <a:pt x="2621" y="8682"/>
                    <a:pt x="2436" y="8198"/>
                    <a:pt x="2322" y="7683"/>
                  </a:cubicBezTo>
                  <a:cubicBezTo>
                    <a:pt x="2274" y="7463"/>
                    <a:pt x="2241" y="7242"/>
                    <a:pt x="2219" y="7021"/>
                  </a:cubicBezTo>
                  <a:cubicBezTo>
                    <a:pt x="2210" y="6924"/>
                    <a:pt x="2204" y="6827"/>
                    <a:pt x="2201" y="6730"/>
                  </a:cubicBezTo>
                  <a:cubicBezTo>
                    <a:pt x="2169" y="5921"/>
                    <a:pt x="2315" y="5111"/>
                    <a:pt x="2622" y="4374"/>
                  </a:cubicBezTo>
                  <a:cubicBezTo>
                    <a:pt x="2660" y="4285"/>
                    <a:pt x="2700" y="4197"/>
                    <a:pt x="2740" y="4109"/>
                  </a:cubicBezTo>
                  <a:cubicBezTo>
                    <a:pt x="2880" y="3822"/>
                    <a:pt x="3045" y="3546"/>
                    <a:pt x="3236" y="3288"/>
                  </a:cubicBezTo>
                  <a:cubicBezTo>
                    <a:pt x="3449" y="2999"/>
                    <a:pt x="3707" y="2761"/>
                    <a:pt x="3993" y="2576"/>
                  </a:cubicBezTo>
                  <a:cubicBezTo>
                    <a:pt x="4070" y="2528"/>
                    <a:pt x="4149" y="2483"/>
                    <a:pt x="4229" y="2442"/>
                  </a:cubicBezTo>
                  <a:cubicBezTo>
                    <a:pt x="4632" y="2234"/>
                    <a:pt x="5077" y="2126"/>
                    <a:pt x="5530" y="2126"/>
                  </a:cubicBezTo>
                  <a:cubicBezTo>
                    <a:pt x="5588" y="2126"/>
                    <a:pt x="5647" y="2127"/>
                    <a:pt x="5706" y="2131"/>
                  </a:cubicBezTo>
                  <a:cubicBezTo>
                    <a:pt x="5797" y="2136"/>
                    <a:pt x="5889" y="2145"/>
                    <a:pt x="5980" y="2160"/>
                  </a:cubicBezTo>
                  <a:cubicBezTo>
                    <a:pt x="6291" y="2207"/>
                    <a:pt x="6598" y="2307"/>
                    <a:pt x="6892" y="2460"/>
                  </a:cubicBezTo>
                  <a:cubicBezTo>
                    <a:pt x="7049" y="2542"/>
                    <a:pt x="7217" y="2580"/>
                    <a:pt x="7383" y="2580"/>
                  </a:cubicBezTo>
                  <a:cubicBezTo>
                    <a:pt x="7767" y="2580"/>
                    <a:pt x="8138" y="2372"/>
                    <a:pt x="8328" y="2007"/>
                  </a:cubicBezTo>
                  <a:cubicBezTo>
                    <a:pt x="8378" y="1911"/>
                    <a:pt x="8411" y="1810"/>
                    <a:pt x="8430" y="1710"/>
                  </a:cubicBezTo>
                  <a:cubicBezTo>
                    <a:pt x="8513" y="1262"/>
                    <a:pt x="8299" y="794"/>
                    <a:pt x="7875" y="571"/>
                  </a:cubicBezTo>
                  <a:cubicBezTo>
                    <a:pt x="7152" y="194"/>
                    <a:pt x="6351" y="1"/>
                    <a:pt x="5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4536375" y="3004175"/>
              <a:ext cx="39600" cy="46225"/>
            </a:xfrm>
            <a:custGeom>
              <a:avLst/>
              <a:gdLst/>
              <a:ahLst/>
              <a:cxnLst/>
              <a:rect l="l" t="t" r="r" b="b"/>
              <a:pathLst>
                <a:path w="1584" h="1849" extrusionOk="0">
                  <a:moveTo>
                    <a:pt x="1306" y="1"/>
                  </a:moveTo>
                  <a:cubicBezTo>
                    <a:pt x="888" y="283"/>
                    <a:pt x="311" y="813"/>
                    <a:pt x="0" y="1713"/>
                  </a:cubicBezTo>
                  <a:lnTo>
                    <a:pt x="249" y="1849"/>
                  </a:lnTo>
                  <a:cubicBezTo>
                    <a:pt x="561" y="884"/>
                    <a:pt x="1197" y="380"/>
                    <a:pt x="1583" y="152"/>
                  </a:cubicBezTo>
                  <a:lnTo>
                    <a:pt x="1306" y="1"/>
                  </a:ln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4478025" y="2969150"/>
              <a:ext cx="34275" cy="49525"/>
            </a:xfrm>
            <a:custGeom>
              <a:avLst/>
              <a:gdLst/>
              <a:ahLst/>
              <a:cxnLst/>
              <a:rect l="l" t="t" r="r" b="b"/>
              <a:pathLst>
                <a:path w="1371" h="1981" extrusionOk="0">
                  <a:moveTo>
                    <a:pt x="1106" y="1"/>
                  </a:moveTo>
                  <a:cubicBezTo>
                    <a:pt x="624" y="327"/>
                    <a:pt x="114" y="885"/>
                    <a:pt x="0" y="1820"/>
                  </a:cubicBezTo>
                  <a:cubicBezTo>
                    <a:pt x="88" y="1876"/>
                    <a:pt x="177" y="1929"/>
                    <a:pt x="268" y="1981"/>
                  </a:cubicBezTo>
                  <a:cubicBezTo>
                    <a:pt x="345" y="985"/>
                    <a:pt x="894" y="443"/>
                    <a:pt x="1371" y="157"/>
                  </a:cubicBezTo>
                  <a:cubicBezTo>
                    <a:pt x="1280" y="107"/>
                    <a:pt x="1191" y="55"/>
                    <a:pt x="1106" y="1"/>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4420950" y="2921975"/>
              <a:ext cx="43075" cy="45100"/>
            </a:xfrm>
            <a:custGeom>
              <a:avLst/>
              <a:gdLst/>
              <a:ahLst/>
              <a:cxnLst/>
              <a:rect l="l" t="t" r="r" b="b"/>
              <a:pathLst>
                <a:path w="1723" h="1804" extrusionOk="0">
                  <a:moveTo>
                    <a:pt x="1579" y="1"/>
                  </a:moveTo>
                  <a:cubicBezTo>
                    <a:pt x="1005" y="190"/>
                    <a:pt x="303" y="603"/>
                    <a:pt x="0" y="1503"/>
                  </a:cubicBezTo>
                  <a:cubicBezTo>
                    <a:pt x="67" y="1606"/>
                    <a:pt x="137" y="1705"/>
                    <a:pt x="211" y="1803"/>
                  </a:cubicBezTo>
                  <a:cubicBezTo>
                    <a:pt x="443" y="818"/>
                    <a:pt x="1162" y="411"/>
                    <a:pt x="1723" y="243"/>
                  </a:cubicBezTo>
                  <a:cubicBezTo>
                    <a:pt x="1673" y="163"/>
                    <a:pt x="1626" y="82"/>
                    <a:pt x="1579" y="1"/>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4390800" y="2860925"/>
              <a:ext cx="53375" cy="18200"/>
            </a:xfrm>
            <a:custGeom>
              <a:avLst/>
              <a:gdLst/>
              <a:ahLst/>
              <a:cxnLst/>
              <a:rect l="l" t="t" r="r" b="b"/>
              <a:pathLst>
                <a:path w="2135" h="728" extrusionOk="0">
                  <a:moveTo>
                    <a:pt x="1480" y="1"/>
                  </a:moveTo>
                  <a:cubicBezTo>
                    <a:pt x="1005" y="1"/>
                    <a:pt x="505" y="80"/>
                    <a:pt x="99" y="327"/>
                  </a:cubicBezTo>
                  <a:cubicBezTo>
                    <a:pt x="66" y="346"/>
                    <a:pt x="32" y="367"/>
                    <a:pt x="1" y="392"/>
                  </a:cubicBezTo>
                  <a:cubicBezTo>
                    <a:pt x="8" y="504"/>
                    <a:pt x="20" y="616"/>
                    <a:pt x="34" y="728"/>
                  </a:cubicBezTo>
                  <a:cubicBezTo>
                    <a:pt x="99" y="669"/>
                    <a:pt x="169" y="614"/>
                    <a:pt x="246" y="569"/>
                  </a:cubicBezTo>
                  <a:cubicBezTo>
                    <a:pt x="597" y="356"/>
                    <a:pt x="1039" y="287"/>
                    <a:pt x="1469" y="287"/>
                  </a:cubicBezTo>
                  <a:cubicBezTo>
                    <a:pt x="1700" y="287"/>
                    <a:pt x="1928" y="307"/>
                    <a:pt x="2135" y="336"/>
                  </a:cubicBezTo>
                  <a:cubicBezTo>
                    <a:pt x="2126" y="239"/>
                    <a:pt x="2118" y="142"/>
                    <a:pt x="2115" y="43"/>
                  </a:cubicBezTo>
                  <a:cubicBezTo>
                    <a:pt x="1917" y="18"/>
                    <a:pt x="1701" y="1"/>
                    <a:pt x="1480" y="1"/>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4"/>
            <p:cNvSpPr/>
            <p:nvPr/>
          </p:nvSpPr>
          <p:spPr>
            <a:xfrm>
              <a:off x="4402425" y="2780550"/>
              <a:ext cx="54775" cy="22625"/>
            </a:xfrm>
            <a:custGeom>
              <a:avLst/>
              <a:gdLst/>
              <a:ahLst/>
              <a:cxnLst/>
              <a:rect l="l" t="t" r="r" b="b"/>
              <a:pathLst>
                <a:path w="2191" h="905" extrusionOk="0">
                  <a:moveTo>
                    <a:pt x="404" y="1"/>
                  </a:moveTo>
                  <a:cubicBezTo>
                    <a:pt x="386" y="1"/>
                    <a:pt x="368" y="1"/>
                    <a:pt x="351" y="2"/>
                  </a:cubicBezTo>
                  <a:cubicBezTo>
                    <a:pt x="275" y="3"/>
                    <a:pt x="201" y="11"/>
                    <a:pt x="129" y="21"/>
                  </a:cubicBezTo>
                  <a:lnTo>
                    <a:pt x="128" y="21"/>
                  </a:lnTo>
                  <a:cubicBezTo>
                    <a:pt x="84" y="126"/>
                    <a:pt x="40" y="232"/>
                    <a:pt x="1" y="338"/>
                  </a:cubicBezTo>
                  <a:cubicBezTo>
                    <a:pt x="114" y="306"/>
                    <a:pt x="234" y="289"/>
                    <a:pt x="358" y="286"/>
                  </a:cubicBezTo>
                  <a:cubicBezTo>
                    <a:pt x="373" y="286"/>
                    <a:pt x="388" y="286"/>
                    <a:pt x="404" y="286"/>
                  </a:cubicBezTo>
                  <a:cubicBezTo>
                    <a:pt x="997" y="286"/>
                    <a:pt x="1612" y="599"/>
                    <a:pt x="2071" y="904"/>
                  </a:cubicBezTo>
                  <a:cubicBezTo>
                    <a:pt x="2109" y="815"/>
                    <a:pt x="2149" y="727"/>
                    <a:pt x="2191" y="641"/>
                  </a:cubicBezTo>
                  <a:cubicBezTo>
                    <a:pt x="1703" y="319"/>
                    <a:pt x="1054" y="1"/>
                    <a:pt x="404" y="1"/>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448400" y="2716850"/>
              <a:ext cx="46000" cy="41400"/>
            </a:xfrm>
            <a:custGeom>
              <a:avLst/>
              <a:gdLst/>
              <a:ahLst/>
              <a:cxnLst/>
              <a:rect l="l" t="t" r="r" b="b"/>
              <a:pathLst>
                <a:path w="1840" h="1656" extrusionOk="0">
                  <a:moveTo>
                    <a:pt x="255" y="0"/>
                  </a:moveTo>
                  <a:cubicBezTo>
                    <a:pt x="169" y="62"/>
                    <a:pt x="82" y="126"/>
                    <a:pt x="0" y="194"/>
                  </a:cubicBezTo>
                  <a:cubicBezTo>
                    <a:pt x="840" y="546"/>
                    <a:pt x="1324" y="1135"/>
                    <a:pt x="1603" y="1656"/>
                  </a:cubicBezTo>
                  <a:cubicBezTo>
                    <a:pt x="1680" y="1607"/>
                    <a:pt x="1759" y="1561"/>
                    <a:pt x="1839" y="1520"/>
                  </a:cubicBezTo>
                  <a:cubicBezTo>
                    <a:pt x="1550" y="985"/>
                    <a:pt x="1064" y="385"/>
                    <a:pt x="255" y="0"/>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4512700" y="2693975"/>
              <a:ext cx="25925" cy="53825"/>
            </a:xfrm>
            <a:custGeom>
              <a:avLst/>
              <a:gdLst/>
              <a:ahLst/>
              <a:cxnLst/>
              <a:rect l="l" t="t" r="r" b="b"/>
              <a:pathLst>
                <a:path w="1037" h="2153" extrusionOk="0">
                  <a:moveTo>
                    <a:pt x="359" y="0"/>
                  </a:moveTo>
                  <a:cubicBezTo>
                    <a:pt x="240" y="5"/>
                    <a:pt x="120" y="14"/>
                    <a:pt x="0" y="29"/>
                  </a:cubicBezTo>
                  <a:cubicBezTo>
                    <a:pt x="647" y="655"/>
                    <a:pt x="765" y="1506"/>
                    <a:pt x="744" y="2124"/>
                  </a:cubicBezTo>
                  <a:cubicBezTo>
                    <a:pt x="837" y="2129"/>
                    <a:pt x="927" y="2139"/>
                    <a:pt x="1018" y="2153"/>
                  </a:cubicBezTo>
                  <a:cubicBezTo>
                    <a:pt x="1037" y="1529"/>
                    <a:pt x="931" y="676"/>
                    <a:pt x="359" y="0"/>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4"/>
            <p:cNvSpPr/>
            <p:nvPr/>
          </p:nvSpPr>
          <p:spPr>
            <a:xfrm>
              <a:off x="4579075" y="3019075"/>
              <a:ext cx="70150" cy="84325"/>
            </a:xfrm>
            <a:custGeom>
              <a:avLst/>
              <a:gdLst/>
              <a:ahLst/>
              <a:cxnLst/>
              <a:rect l="l" t="t" r="r" b="b"/>
              <a:pathLst>
                <a:path w="2806" h="3373" extrusionOk="0">
                  <a:moveTo>
                    <a:pt x="1568" y="0"/>
                  </a:moveTo>
                  <a:cubicBezTo>
                    <a:pt x="1422" y="0"/>
                    <a:pt x="1251" y="77"/>
                    <a:pt x="1076" y="214"/>
                  </a:cubicBezTo>
                  <a:cubicBezTo>
                    <a:pt x="832" y="403"/>
                    <a:pt x="579" y="711"/>
                    <a:pt x="378" y="1088"/>
                  </a:cubicBezTo>
                  <a:cubicBezTo>
                    <a:pt x="192" y="1435"/>
                    <a:pt x="78" y="1783"/>
                    <a:pt x="43" y="2075"/>
                  </a:cubicBezTo>
                  <a:cubicBezTo>
                    <a:pt x="1" y="2425"/>
                    <a:pt x="69" y="2698"/>
                    <a:pt x="255" y="2796"/>
                  </a:cubicBezTo>
                  <a:lnTo>
                    <a:pt x="1328" y="3372"/>
                  </a:lnTo>
                  <a:lnTo>
                    <a:pt x="2806" y="615"/>
                  </a:lnTo>
                  <a:lnTo>
                    <a:pt x="1732" y="40"/>
                  </a:lnTo>
                  <a:cubicBezTo>
                    <a:pt x="1683" y="13"/>
                    <a:pt x="1627" y="0"/>
                    <a:pt x="15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4"/>
            <p:cNvSpPr/>
            <p:nvPr/>
          </p:nvSpPr>
          <p:spPr>
            <a:xfrm>
              <a:off x="4648500" y="3125450"/>
              <a:ext cx="87500" cy="43550"/>
            </a:xfrm>
            <a:custGeom>
              <a:avLst/>
              <a:gdLst/>
              <a:ahLst/>
              <a:cxnLst/>
              <a:rect l="l" t="t" r="r" b="b"/>
              <a:pathLst>
                <a:path w="3500" h="1742" extrusionOk="0">
                  <a:moveTo>
                    <a:pt x="598" y="0"/>
                  </a:moveTo>
                  <a:cubicBezTo>
                    <a:pt x="442" y="0"/>
                    <a:pt x="287" y="69"/>
                    <a:pt x="182" y="202"/>
                  </a:cubicBezTo>
                  <a:cubicBezTo>
                    <a:pt x="0" y="432"/>
                    <a:pt x="38" y="765"/>
                    <a:pt x="267" y="948"/>
                  </a:cubicBezTo>
                  <a:cubicBezTo>
                    <a:pt x="326" y="995"/>
                    <a:pt x="542" y="1162"/>
                    <a:pt x="851" y="1330"/>
                  </a:cubicBezTo>
                  <a:cubicBezTo>
                    <a:pt x="1223" y="1534"/>
                    <a:pt x="1729" y="1741"/>
                    <a:pt x="2248" y="1741"/>
                  </a:cubicBezTo>
                  <a:cubicBezTo>
                    <a:pt x="2569" y="1741"/>
                    <a:pt x="2894" y="1663"/>
                    <a:pt x="3196" y="1456"/>
                  </a:cubicBezTo>
                  <a:cubicBezTo>
                    <a:pt x="3439" y="1289"/>
                    <a:pt x="3499" y="957"/>
                    <a:pt x="3334" y="715"/>
                  </a:cubicBezTo>
                  <a:cubicBezTo>
                    <a:pt x="3231" y="565"/>
                    <a:pt x="3064" y="484"/>
                    <a:pt x="2894" y="484"/>
                  </a:cubicBezTo>
                  <a:cubicBezTo>
                    <a:pt x="2790" y="484"/>
                    <a:pt x="2685" y="514"/>
                    <a:pt x="2593" y="577"/>
                  </a:cubicBezTo>
                  <a:cubicBezTo>
                    <a:pt x="2497" y="644"/>
                    <a:pt x="2378" y="671"/>
                    <a:pt x="2249" y="671"/>
                  </a:cubicBezTo>
                  <a:cubicBezTo>
                    <a:pt x="1796" y="671"/>
                    <a:pt x="1206" y="332"/>
                    <a:pt x="929" y="115"/>
                  </a:cubicBezTo>
                  <a:cubicBezTo>
                    <a:pt x="831" y="38"/>
                    <a:pt x="714" y="0"/>
                    <a:pt x="598" y="0"/>
                  </a:cubicBezTo>
                  <a:close/>
                </a:path>
              </a:pathLst>
            </a:custGeom>
            <a:solidFill>
              <a:srgbClr val="444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4603800" y="3032650"/>
              <a:ext cx="98225" cy="111025"/>
            </a:xfrm>
            <a:custGeom>
              <a:avLst/>
              <a:gdLst/>
              <a:ahLst/>
              <a:cxnLst/>
              <a:rect l="l" t="t" r="r" b="b"/>
              <a:pathLst>
                <a:path w="3929" h="4441" extrusionOk="0">
                  <a:moveTo>
                    <a:pt x="2489" y="0"/>
                  </a:moveTo>
                  <a:cubicBezTo>
                    <a:pt x="2282" y="0"/>
                    <a:pt x="2057" y="21"/>
                    <a:pt x="1817" y="72"/>
                  </a:cubicBezTo>
                  <a:cubicBezTo>
                    <a:pt x="1767" y="45"/>
                    <a:pt x="1712" y="33"/>
                    <a:pt x="1652" y="33"/>
                  </a:cubicBezTo>
                  <a:cubicBezTo>
                    <a:pt x="1303" y="33"/>
                    <a:pt x="809" y="470"/>
                    <a:pt x="461" y="1120"/>
                  </a:cubicBezTo>
                  <a:cubicBezTo>
                    <a:pt x="63" y="1863"/>
                    <a:pt x="1" y="2609"/>
                    <a:pt x="314" y="2814"/>
                  </a:cubicBezTo>
                  <a:lnTo>
                    <a:pt x="308" y="2824"/>
                  </a:lnTo>
                  <a:cubicBezTo>
                    <a:pt x="763" y="4036"/>
                    <a:pt x="1703" y="4441"/>
                    <a:pt x="1703" y="4441"/>
                  </a:cubicBezTo>
                  <a:lnTo>
                    <a:pt x="3929" y="378"/>
                  </a:lnTo>
                  <a:cubicBezTo>
                    <a:pt x="3929" y="378"/>
                    <a:pt x="3373" y="0"/>
                    <a:pt x="2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4634850" y="3040650"/>
              <a:ext cx="79750" cy="104700"/>
            </a:xfrm>
            <a:custGeom>
              <a:avLst/>
              <a:gdLst/>
              <a:ahLst/>
              <a:cxnLst/>
              <a:rect l="l" t="t" r="r" b="b"/>
              <a:pathLst>
                <a:path w="3190" h="4188" extrusionOk="0">
                  <a:moveTo>
                    <a:pt x="2444" y="0"/>
                  </a:moveTo>
                  <a:cubicBezTo>
                    <a:pt x="1928" y="0"/>
                    <a:pt x="1199" y="646"/>
                    <a:pt x="684" y="1606"/>
                  </a:cubicBezTo>
                  <a:cubicBezTo>
                    <a:pt x="81" y="2730"/>
                    <a:pt x="1" y="3860"/>
                    <a:pt x="504" y="4130"/>
                  </a:cubicBezTo>
                  <a:cubicBezTo>
                    <a:pt x="577" y="4169"/>
                    <a:pt x="659" y="4188"/>
                    <a:pt x="747" y="4188"/>
                  </a:cubicBezTo>
                  <a:cubicBezTo>
                    <a:pt x="1262" y="4188"/>
                    <a:pt x="1991" y="3543"/>
                    <a:pt x="2506" y="2582"/>
                  </a:cubicBezTo>
                  <a:cubicBezTo>
                    <a:pt x="3109" y="1458"/>
                    <a:pt x="3189" y="328"/>
                    <a:pt x="2687" y="58"/>
                  </a:cubicBezTo>
                  <a:cubicBezTo>
                    <a:pt x="2613" y="19"/>
                    <a:pt x="2531" y="0"/>
                    <a:pt x="2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4653975" y="3055700"/>
              <a:ext cx="54575" cy="78775"/>
            </a:xfrm>
            <a:custGeom>
              <a:avLst/>
              <a:gdLst/>
              <a:ahLst/>
              <a:cxnLst/>
              <a:rect l="l" t="t" r="r" b="b"/>
              <a:pathLst>
                <a:path w="2183" h="3151" extrusionOk="0">
                  <a:moveTo>
                    <a:pt x="1620" y="0"/>
                  </a:moveTo>
                  <a:cubicBezTo>
                    <a:pt x="1608" y="0"/>
                    <a:pt x="1596" y="1"/>
                    <a:pt x="1584" y="2"/>
                  </a:cubicBezTo>
                  <a:cubicBezTo>
                    <a:pt x="1770" y="339"/>
                    <a:pt x="1662" y="1039"/>
                    <a:pt x="1288" y="1734"/>
                  </a:cubicBezTo>
                  <a:cubicBezTo>
                    <a:pt x="913" y="2436"/>
                    <a:pt x="386" y="2914"/>
                    <a:pt x="1" y="2942"/>
                  </a:cubicBezTo>
                  <a:cubicBezTo>
                    <a:pt x="40" y="3014"/>
                    <a:pt x="93" y="3072"/>
                    <a:pt x="161" y="3107"/>
                  </a:cubicBezTo>
                  <a:cubicBezTo>
                    <a:pt x="217" y="3136"/>
                    <a:pt x="278" y="3151"/>
                    <a:pt x="345" y="3151"/>
                  </a:cubicBezTo>
                  <a:cubicBezTo>
                    <a:pt x="732" y="3151"/>
                    <a:pt x="1279" y="2665"/>
                    <a:pt x="1667" y="1942"/>
                  </a:cubicBezTo>
                  <a:cubicBezTo>
                    <a:pt x="2120" y="1097"/>
                    <a:pt x="2182" y="247"/>
                    <a:pt x="1803" y="44"/>
                  </a:cubicBezTo>
                  <a:cubicBezTo>
                    <a:pt x="1748" y="14"/>
                    <a:pt x="1687" y="0"/>
                    <a:pt x="1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4649375" y="3055725"/>
              <a:ext cx="48875" cy="73525"/>
            </a:xfrm>
            <a:custGeom>
              <a:avLst/>
              <a:gdLst/>
              <a:ahLst/>
              <a:cxnLst/>
              <a:rect l="l" t="t" r="r" b="b"/>
              <a:pathLst>
                <a:path w="1955" h="2941" extrusionOk="0">
                  <a:moveTo>
                    <a:pt x="1768" y="1"/>
                  </a:moveTo>
                  <a:lnTo>
                    <a:pt x="1768" y="1"/>
                  </a:lnTo>
                  <a:cubicBezTo>
                    <a:pt x="1385" y="29"/>
                    <a:pt x="857" y="506"/>
                    <a:pt x="482" y="1206"/>
                  </a:cubicBezTo>
                  <a:lnTo>
                    <a:pt x="482" y="1208"/>
                  </a:lnTo>
                  <a:cubicBezTo>
                    <a:pt x="108" y="1903"/>
                    <a:pt x="0" y="2601"/>
                    <a:pt x="185" y="2941"/>
                  </a:cubicBezTo>
                  <a:cubicBezTo>
                    <a:pt x="570" y="2913"/>
                    <a:pt x="1097" y="2435"/>
                    <a:pt x="1472" y="1733"/>
                  </a:cubicBezTo>
                  <a:cubicBezTo>
                    <a:pt x="1846" y="1038"/>
                    <a:pt x="1954" y="338"/>
                    <a:pt x="1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4674425" y="3037025"/>
              <a:ext cx="111900" cy="75200"/>
            </a:xfrm>
            <a:custGeom>
              <a:avLst/>
              <a:gdLst/>
              <a:ahLst/>
              <a:cxnLst/>
              <a:rect l="l" t="t" r="r" b="b"/>
              <a:pathLst>
                <a:path w="4476" h="3008" extrusionOk="0">
                  <a:moveTo>
                    <a:pt x="1924" y="0"/>
                  </a:moveTo>
                  <a:cubicBezTo>
                    <a:pt x="1473" y="0"/>
                    <a:pt x="975" y="91"/>
                    <a:pt x="431" y="273"/>
                  </a:cubicBezTo>
                  <a:cubicBezTo>
                    <a:pt x="151" y="365"/>
                    <a:pt x="1" y="667"/>
                    <a:pt x="95" y="945"/>
                  </a:cubicBezTo>
                  <a:cubicBezTo>
                    <a:pt x="139" y="1079"/>
                    <a:pt x="230" y="1182"/>
                    <a:pt x="343" y="1244"/>
                  </a:cubicBezTo>
                  <a:cubicBezTo>
                    <a:pt x="421" y="1286"/>
                    <a:pt x="509" y="1310"/>
                    <a:pt x="600" y="1310"/>
                  </a:cubicBezTo>
                  <a:cubicBezTo>
                    <a:pt x="655" y="1310"/>
                    <a:pt x="712" y="1301"/>
                    <a:pt x="767" y="1282"/>
                  </a:cubicBezTo>
                  <a:cubicBezTo>
                    <a:pt x="1203" y="1136"/>
                    <a:pt x="1588" y="1063"/>
                    <a:pt x="1919" y="1063"/>
                  </a:cubicBezTo>
                  <a:cubicBezTo>
                    <a:pt x="2255" y="1063"/>
                    <a:pt x="2537" y="1139"/>
                    <a:pt x="2761" y="1289"/>
                  </a:cubicBezTo>
                  <a:cubicBezTo>
                    <a:pt x="3339" y="1680"/>
                    <a:pt x="3397" y="2498"/>
                    <a:pt x="3397" y="2506"/>
                  </a:cubicBezTo>
                  <a:cubicBezTo>
                    <a:pt x="3414" y="2789"/>
                    <a:pt x="3651" y="3008"/>
                    <a:pt x="3931" y="3008"/>
                  </a:cubicBezTo>
                  <a:cubicBezTo>
                    <a:pt x="3940" y="3008"/>
                    <a:pt x="3949" y="3007"/>
                    <a:pt x="3959" y="3007"/>
                  </a:cubicBezTo>
                  <a:cubicBezTo>
                    <a:pt x="4251" y="2990"/>
                    <a:pt x="4475" y="2742"/>
                    <a:pt x="4460" y="2450"/>
                  </a:cubicBezTo>
                  <a:cubicBezTo>
                    <a:pt x="4457" y="2395"/>
                    <a:pt x="4381" y="1107"/>
                    <a:pt x="3366" y="415"/>
                  </a:cubicBezTo>
                  <a:cubicBezTo>
                    <a:pt x="2962" y="138"/>
                    <a:pt x="2479" y="0"/>
                    <a:pt x="1924" y="0"/>
                  </a:cubicBezTo>
                  <a:close/>
                </a:path>
              </a:pathLst>
            </a:custGeom>
            <a:solidFill>
              <a:srgbClr val="5A6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4650925" y="3071025"/>
              <a:ext cx="109950" cy="70200"/>
            </a:xfrm>
            <a:custGeom>
              <a:avLst/>
              <a:gdLst/>
              <a:ahLst/>
              <a:cxnLst/>
              <a:rect l="l" t="t" r="r" b="b"/>
              <a:pathLst>
                <a:path w="4398" h="2808" extrusionOk="0">
                  <a:moveTo>
                    <a:pt x="1629" y="0"/>
                  </a:moveTo>
                  <a:cubicBezTo>
                    <a:pt x="1264" y="0"/>
                    <a:pt x="871" y="55"/>
                    <a:pt x="453" y="166"/>
                  </a:cubicBezTo>
                  <a:cubicBezTo>
                    <a:pt x="170" y="241"/>
                    <a:pt x="0" y="532"/>
                    <a:pt x="76" y="817"/>
                  </a:cubicBezTo>
                  <a:cubicBezTo>
                    <a:pt x="114" y="964"/>
                    <a:pt x="211" y="1080"/>
                    <a:pt x="335" y="1147"/>
                  </a:cubicBezTo>
                  <a:cubicBezTo>
                    <a:pt x="412" y="1190"/>
                    <a:pt x="500" y="1213"/>
                    <a:pt x="591" y="1213"/>
                  </a:cubicBezTo>
                  <a:cubicBezTo>
                    <a:pt x="635" y="1213"/>
                    <a:pt x="681" y="1208"/>
                    <a:pt x="726" y="1196"/>
                  </a:cubicBezTo>
                  <a:cubicBezTo>
                    <a:pt x="1054" y="1109"/>
                    <a:pt x="1354" y="1066"/>
                    <a:pt x="1625" y="1066"/>
                  </a:cubicBezTo>
                  <a:cubicBezTo>
                    <a:pt x="1999" y="1066"/>
                    <a:pt x="2318" y="1148"/>
                    <a:pt x="2580" y="1312"/>
                  </a:cubicBezTo>
                  <a:cubicBezTo>
                    <a:pt x="3161" y="1679"/>
                    <a:pt x="3298" y="2362"/>
                    <a:pt x="3299" y="2369"/>
                  </a:cubicBezTo>
                  <a:cubicBezTo>
                    <a:pt x="3344" y="2627"/>
                    <a:pt x="3567" y="2808"/>
                    <a:pt x="3820" y="2808"/>
                  </a:cubicBezTo>
                  <a:cubicBezTo>
                    <a:pt x="3851" y="2808"/>
                    <a:pt x="3883" y="2805"/>
                    <a:pt x="3914" y="2800"/>
                  </a:cubicBezTo>
                  <a:cubicBezTo>
                    <a:pt x="4203" y="2750"/>
                    <a:pt x="4397" y="2472"/>
                    <a:pt x="4347" y="2183"/>
                  </a:cubicBezTo>
                  <a:cubicBezTo>
                    <a:pt x="4340" y="2136"/>
                    <a:pt x="4140" y="1047"/>
                    <a:pt x="3164" y="423"/>
                  </a:cubicBezTo>
                  <a:cubicBezTo>
                    <a:pt x="2726" y="141"/>
                    <a:pt x="2212" y="0"/>
                    <a:pt x="1629" y="0"/>
                  </a:cubicBezTo>
                  <a:close/>
                </a:path>
              </a:pathLst>
            </a:custGeom>
            <a:solidFill>
              <a:srgbClr val="5A6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4388650" y="2693825"/>
              <a:ext cx="217350" cy="377150"/>
            </a:xfrm>
            <a:custGeom>
              <a:avLst/>
              <a:gdLst/>
              <a:ahLst/>
              <a:cxnLst/>
              <a:rect l="l" t="t" r="r" b="b"/>
              <a:pathLst>
                <a:path w="8694" h="15086" extrusionOk="0">
                  <a:moveTo>
                    <a:pt x="5539" y="0"/>
                  </a:moveTo>
                  <a:cubicBezTo>
                    <a:pt x="5467" y="0"/>
                    <a:pt x="5394" y="2"/>
                    <a:pt x="5321" y="5"/>
                  </a:cubicBezTo>
                  <a:cubicBezTo>
                    <a:pt x="5202" y="11"/>
                    <a:pt x="5082" y="20"/>
                    <a:pt x="4962" y="35"/>
                  </a:cubicBezTo>
                  <a:cubicBezTo>
                    <a:pt x="4785" y="55"/>
                    <a:pt x="4610" y="85"/>
                    <a:pt x="4434" y="125"/>
                  </a:cubicBezTo>
                  <a:cubicBezTo>
                    <a:pt x="3786" y="272"/>
                    <a:pt x="3178" y="544"/>
                    <a:pt x="2645" y="921"/>
                  </a:cubicBezTo>
                  <a:cubicBezTo>
                    <a:pt x="2559" y="983"/>
                    <a:pt x="2472" y="1047"/>
                    <a:pt x="2390" y="1115"/>
                  </a:cubicBezTo>
                  <a:cubicBezTo>
                    <a:pt x="2066" y="1377"/>
                    <a:pt x="1774" y="1682"/>
                    <a:pt x="1523" y="2023"/>
                  </a:cubicBezTo>
                  <a:cubicBezTo>
                    <a:pt x="1185" y="2482"/>
                    <a:pt x="902" y="2974"/>
                    <a:pt x="679" y="3490"/>
                  </a:cubicBezTo>
                  <a:cubicBezTo>
                    <a:pt x="635" y="3595"/>
                    <a:pt x="591" y="3701"/>
                    <a:pt x="552" y="3807"/>
                  </a:cubicBezTo>
                  <a:cubicBezTo>
                    <a:pt x="161" y="4840"/>
                    <a:pt x="0" y="5956"/>
                    <a:pt x="87" y="7076"/>
                  </a:cubicBezTo>
                  <a:cubicBezTo>
                    <a:pt x="94" y="7188"/>
                    <a:pt x="106" y="7300"/>
                    <a:pt x="120" y="7412"/>
                  </a:cubicBezTo>
                  <a:cubicBezTo>
                    <a:pt x="149" y="7654"/>
                    <a:pt x="191" y="7898"/>
                    <a:pt x="244" y="8139"/>
                  </a:cubicBezTo>
                  <a:cubicBezTo>
                    <a:pt x="443" y="9046"/>
                    <a:pt x="799" y="9884"/>
                    <a:pt x="1292" y="10629"/>
                  </a:cubicBezTo>
                  <a:cubicBezTo>
                    <a:pt x="1360" y="10732"/>
                    <a:pt x="1429" y="10832"/>
                    <a:pt x="1503" y="10929"/>
                  </a:cubicBezTo>
                  <a:cubicBezTo>
                    <a:pt x="2054" y="11679"/>
                    <a:pt x="2753" y="12323"/>
                    <a:pt x="3575" y="12833"/>
                  </a:cubicBezTo>
                  <a:cubicBezTo>
                    <a:pt x="3663" y="12889"/>
                    <a:pt x="3752" y="12942"/>
                    <a:pt x="3843" y="12994"/>
                  </a:cubicBezTo>
                  <a:cubicBezTo>
                    <a:pt x="3881" y="13015"/>
                    <a:pt x="3917" y="13036"/>
                    <a:pt x="3955" y="13056"/>
                  </a:cubicBezTo>
                  <a:lnTo>
                    <a:pt x="7660" y="15085"/>
                  </a:lnTo>
                  <a:cubicBezTo>
                    <a:pt x="7695" y="14793"/>
                    <a:pt x="7809" y="14445"/>
                    <a:pt x="7995" y="14098"/>
                  </a:cubicBezTo>
                  <a:cubicBezTo>
                    <a:pt x="8196" y="13721"/>
                    <a:pt x="8448" y="13413"/>
                    <a:pt x="8693" y="13224"/>
                  </a:cubicBezTo>
                  <a:lnTo>
                    <a:pt x="7960" y="12824"/>
                  </a:lnTo>
                  <a:cubicBezTo>
                    <a:pt x="7948" y="12839"/>
                    <a:pt x="7936" y="12857"/>
                    <a:pt x="7924" y="12874"/>
                  </a:cubicBezTo>
                  <a:cubicBezTo>
                    <a:pt x="7592" y="13330"/>
                    <a:pt x="7074" y="13578"/>
                    <a:pt x="6547" y="13578"/>
                  </a:cubicBezTo>
                  <a:cubicBezTo>
                    <a:pt x="6252" y="13578"/>
                    <a:pt x="5954" y="13500"/>
                    <a:pt x="5685" y="13337"/>
                  </a:cubicBezTo>
                  <a:cubicBezTo>
                    <a:pt x="2247" y="11259"/>
                    <a:pt x="11" y="9592"/>
                    <a:pt x="1429" y="4623"/>
                  </a:cubicBezTo>
                  <a:cubicBezTo>
                    <a:pt x="2251" y="1748"/>
                    <a:pt x="4039" y="1040"/>
                    <a:pt x="5603" y="1040"/>
                  </a:cubicBezTo>
                  <a:cubicBezTo>
                    <a:pt x="7123" y="1040"/>
                    <a:pt x="8430" y="1709"/>
                    <a:pt x="8430" y="1709"/>
                  </a:cubicBezTo>
                  <a:cubicBezTo>
                    <a:pt x="8513" y="1262"/>
                    <a:pt x="8299" y="794"/>
                    <a:pt x="7875" y="570"/>
                  </a:cubicBezTo>
                  <a:cubicBezTo>
                    <a:pt x="7150" y="193"/>
                    <a:pt x="6346" y="0"/>
                    <a:pt x="5539" y="0"/>
                  </a:cubicBezTo>
                  <a:close/>
                </a:path>
              </a:pathLst>
            </a:custGeom>
            <a:solidFill>
              <a:srgbClr val="33374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715100" y="1547208"/>
            <a:ext cx="1335600" cy="52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185" name="Google Shape;185;p22"/>
          <p:cNvSpPr txBox="1">
            <a:spLocks noGrp="1"/>
          </p:cNvSpPr>
          <p:nvPr>
            <p:ph type="subTitle" idx="1"/>
          </p:nvPr>
        </p:nvSpPr>
        <p:spPr>
          <a:xfrm>
            <a:off x="2050814" y="1547208"/>
            <a:ext cx="6378300" cy="52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dirty="0" err="1"/>
              <a:t>Perspective</a:t>
            </a:r>
            <a:r>
              <a:rPr lang="cs-CZ" dirty="0"/>
              <a:t> </a:t>
            </a:r>
            <a:r>
              <a:rPr lang="cs-CZ" dirty="0" err="1"/>
              <a:t>of</a:t>
            </a:r>
            <a:r>
              <a:rPr lang="cs-CZ" dirty="0"/>
              <a:t> risk</a:t>
            </a:r>
            <a:endParaRPr dirty="0"/>
          </a:p>
        </p:txBody>
      </p:sp>
      <p:sp>
        <p:nvSpPr>
          <p:cNvPr id="186" name="Google Shape;186;p22"/>
          <p:cNvSpPr txBox="1">
            <a:spLocks noGrp="1"/>
          </p:cNvSpPr>
          <p:nvPr>
            <p:ph type="title" idx="2"/>
          </p:nvPr>
        </p:nvSpPr>
        <p:spPr>
          <a:xfrm>
            <a:off x="715100" y="535000"/>
            <a:ext cx="77139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Digital </a:t>
            </a:r>
            <a:r>
              <a:rPr lang="cs-CZ" dirty="0" err="1"/>
              <a:t>skills</a:t>
            </a:r>
            <a:r>
              <a:rPr lang="cs-CZ" dirty="0"/>
              <a:t> and </a:t>
            </a:r>
            <a:r>
              <a:rPr lang="cs-CZ" dirty="0" err="1"/>
              <a:t>sexting</a:t>
            </a:r>
            <a:endParaRPr dirty="0"/>
          </a:p>
        </p:txBody>
      </p:sp>
      <p:cxnSp>
        <p:nvCxnSpPr>
          <p:cNvPr id="187" name="Google Shape;187;p22"/>
          <p:cNvCxnSpPr/>
          <p:nvPr/>
        </p:nvCxnSpPr>
        <p:spPr>
          <a:xfrm>
            <a:off x="1259000" y="1788550"/>
            <a:ext cx="552600" cy="0"/>
          </a:xfrm>
          <a:prstGeom prst="straightConnector1">
            <a:avLst/>
          </a:prstGeom>
          <a:noFill/>
          <a:ln w="19050" cap="flat" cmpd="sng">
            <a:solidFill>
              <a:schemeClr val="dk1"/>
            </a:solidFill>
            <a:prstDash val="solid"/>
            <a:round/>
            <a:headEnd type="none" w="med" len="med"/>
            <a:tailEnd type="stealth" w="med" len="med"/>
          </a:ln>
        </p:spPr>
      </p:cxnSp>
      <p:sp>
        <p:nvSpPr>
          <p:cNvPr id="188" name="Google Shape;188;p22"/>
          <p:cNvSpPr txBox="1">
            <a:spLocks noGrp="1"/>
          </p:cNvSpPr>
          <p:nvPr>
            <p:ph type="title" idx="3"/>
          </p:nvPr>
        </p:nvSpPr>
        <p:spPr>
          <a:xfrm>
            <a:off x="715100" y="2224908"/>
            <a:ext cx="1335600" cy="52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189" name="Google Shape;189;p22"/>
          <p:cNvSpPr txBox="1">
            <a:spLocks noGrp="1"/>
          </p:cNvSpPr>
          <p:nvPr>
            <p:ph type="subTitle" idx="4"/>
          </p:nvPr>
        </p:nvSpPr>
        <p:spPr>
          <a:xfrm>
            <a:off x="2050814" y="2224908"/>
            <a:ext cx="7093186" cy="52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dirty="0" err="1"/>
              <a:t>Skills</a:t>
            </a:r>
            <a:r>
              <a:rPr lang="cs-CZ" dirty="0"/>
              <a:t> to </a:t>
            </a:r>
            <a:r>
              <a:rPr lang="cs-CZ" dirty="0" err="1"/>
              <a:t>promote</a:t>
            </a:r>
            <a:r>
              <a:rPr lang="cs-CZ" dirty="0"/>
              <a:t> positive </a:t>
            </a:r>
            <a:r>
              <a:rPr lang="cs-CZ" dirty="0" err="1"/>
              <a:t>sexual</a:t>
            </a:r>
            <a:r>
              <a:rPr lang="cs-CZ" dirty="0"/>
              <a:t> development </a:t>
            </a:r>
            <a:r>
              <a:rPr lang="cs-CZ" sz="1200" dirty="0"/>
              <a:t>(</a:t>
            </a:r>
            <a:r>
              <a:rPr lang="cs-CZ" sz="1200" dirty="0" err="1"/>
              <a:t>Arbeit</a:t>
            </a:r>
            <a:r>
              <a:rPr lang="cs-CZ" sz="1200" dirty="0"/>
              <a:t>, 2014)</a:t>
            </a:r>
            <a:endParaRPr dirty="0"/>
          </a:p>
        </p:txBody>
      </p:sp>
      <p:sp>
        <p:nvSpPr>
          <p:cNvPr id="190" name="Google Shape;190;p22"/>
          <p:cNvSpPr txBox="1">
            <a:spLocks noGrp="1"/>
          </p:cNvSpPr>
          <p:nvPr>
            <p:ph type="title" idx="5"/>
          </p:nvPr>
        </p:nvSpPr>
        <p:spPr>
          <a:xfrm>
            <a:off x="715100" y="2902608"/>
            <a:ext cx="1335600" cy="52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191" name="Google Shape;191;p22"/>
          <p:cNvSpPr txBox="1">
            <a:spLocks noGrp="1"/>
          </p:cNvSpPr>
          <p:nvPr>
            <p:ph type="subTitle" idx="6"/>
          </p:nvPr>
        </p:nvSpPr>
        <p:spPr>
          <a:xfrm>
            <a:off x="2050814" y="2902608"/>
            <a:ext cx="6378300" cy="525300"/>
          </a:xfrm>
          <a:prstGeom prst="rect">
            <a:avLst/>
          </a:prstGeom>
        </p:spPr>
        <p:txBody>
          <a:bodyPr spcFirstLastPara="1" wrap="square" lIns="91425" tIns="91425" rIns="91425" bIns="91425" anchor="ctr" anchorCtr="0">
            <a:noAutofit/>
          </a:bodyPr>
          <a:lstStyle/>
          <a:p>
            <a:pPr marL="0" indent="0"/>
            <a:r>
              <a:rPr lang="en-US" dirty="0"/>
              <a:t>What </a:t>
            </a:r>
            <a:r>
              <a:rPr lang="cs-CZ" dirty="0" err="1"/>
              <a:t>can</a:t>
            </a:r>
            <a:r>
              <a:rPr lang="en-US" dirty="0"/>
              <a:t> digital skills </a:t>
            </a:r>
            <a:r>
              <a:rPr lang="cs-CZ" dirty="0" err="1"/>
              <a:t>be</a:t>
            </a:r>
            <a:r>
              <a:rPr lang="cs-CZ" dirty="0"/>
              <a:t> </a:t>
            </a:r>
            <a:r>
              <a:rPr lang="en-US" dirty="0"/>
              <a:t>good for?</a:t>
            </a:r>
          </a:p>
        </p:txBody>
      </p:sp>
      <p:sp>
        <p:nvSpPr>
          <p:cNvPr id="192" name="Google Shape;192;p22"/>
          <p:cNvSpPr txBox="1">
            <a:spLocks noGrp="1"/>
          </p:cNvSpPr>
          <p:nvPr>
            <p:ph type="title" idx="7"/>
          </p:nvPr>
        </p:nvSpPr>
        <p:spPr>
          <a:xfrm>
            <a:off x="715100" y="3580308"/>
            <a:ext cx="1335600" cy="52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193" name="Google Shape;193;p22"/>
          <p:cNvSpPr txBox="1">
            <a:spLocks noGrp="1"/>
          </p:cNvSpPr>
          <p:nvPr>
            <p:ph type="subTitle" idx="8"/>
          </p:nvPr>
        </p:nvSpPr>
        <p:spPr>
          <a:xfrm>
            <a:off x="2050814" y="3580308"/>
            <a:ext cx="6856966" cy="52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dirty="0" err="1"/>
              <a:t>Identifying</a:t>
            </a:r>
            <a:r>
              <a:rPr lang="cs-CZ" dirty="0"/>
              <a:t> </a:t>
            </a:r>
            <a:r>
              <a:rPr lang="cs-CZ" dirty="0" err="1"/>
              <a:t>concrete</a:t>
            </a:r>
            <a:r>
              <a:rPr lang="cs-CZ" dirty="0"/>
              <a:t> </a:t>
            </a:r>
            <a:r>
              <a:rPr lang="cs-CZ" dirty="0" err="1"/>
              <a:t>skills</a:t>
            </a:r>
            <a:r>
              <a:rPr lang="cs-CZ" dirty="0"/>
              <a:t> </a:t>
            </a:r>
            <a:r>
              <a:rPr lang="cs-CZ" sz="1200" dirty="0"/>
              <a:t>(</a:t>
            </a:r>
            <a:r>
              <a:rPr lang="cs-CZ" sz="1200" dirty="0" err="1"/>
              <a:t>Helsper</a:t>
            </a:r>
            <a:r>
              <a:rPr lang="cs-CZ" sz="1200" dirty="0"/>
              <a:t> et al., 2020, </a:t>
            </a:r>
            <a:r>
              <a:rPr lang="cs-CZ" sz="1200" dirty="0" err="1"/>
              <a:t>Haddon</a:t>
            </a:r>
            <a:r>
              <a:rPr lang="cs-CZ" sz="1200" dirty="0"/>
              <a:t> et al., 2020)</a:t>
            </a:r>
            <a:endParaRPr sz="1200" dirty="0"/>
          </a:p>
        </p:txBody>
      </p:sp>
      <p:cxnSp>
        <p:nvCxnSpPr>
          <p:cNvPr id="194" name="Google Shape;194;p22"/>
          <p:cNvCxnSpPr/>
          <p:nvPr/>
        </p:nvCxnSpPr>
        <p:spPr>
          <a:xfrm>
            <a:off x="1259000" y="2466050"/>
            <a:ext cx="552600" cy="0"/>
          </a:xfrm>
          <a:prstGeom prst="straightConnector1">
            <a:avLst/>
          </a:prstGeom>
          <a:noFill/>
          <a:ln w="19050" cap="flat" cmpd="sng">
            <a:solidFill>
              <a:schemeClr val="dk1"/>
            </a:solidFill>
            <a:prstDash val="solid"/>
            <a:round/>
            <a:headEnd type="none" w="med" len="med"/>
            <a:tailEnd type="stealth" w="med" len="med"/>
          </a:ln>
        </p:spPr>
      </p:cxnSp>
      <p:cxnSp>
        <p:nvCxnSpPr>
          <p:cNvPr id="195" name="Google Shape;195;p22"/>
          <p:cNvCxnSpPr/>
          <p:nvPr/>
        </p:nvCxnSpPr>
        <p:spPr>
          <a:xfrm>
            <a:off x="1259000" y="3143550"/>
            <a:ext cx="552600" cy="0"/>
          </a:xfrm>
          <a:prstGeom prst="straightConnector1">
            <a:avLst/>
          </a:prstGeom>
          <a:noFill/>
          <a:ln w="19050" cap="flat" cmpd="sng">
            <a:solidFill>
              <a:schemeClr val="dk1"/>
            </a:solidFill>
            <a:prstDash val="solid"/>
            <a:round/>
            <a:headEnd type="none" w="med" len="med"/>
            <a:tailEnd type="stealth" w="med" len="med"/>
          </a:ln>
        </p:spPr>
      </p:cxnSp>
      <p:cxnSp>
        <p:nvCxnSpPr>
          <p:cNvPr id="196" name="Google Shape;196;p22"/>
          <p:cNvCxnSpPr/>
          <p:nvPr/>
        </p:nvCxnSpPr>
        <p:spPr>
          <a:xfrm>
            <a:off x="1259000" y="3821050"/>
            <a:ext cx="552600" cy="0"/>
          </a:xfrm>
          <a:prstGeom prst="straightConnector1">
            <a:avLst/>
          </a:prstGeom>
          <a:noFill/>
          <a:ln w="19050" cap="flat" cmpd="sng">
            <a:solidFill>
              <a:schemeClr val="dk1"/>
            </a:solidFill>
            <a:prstDash val="solid"/>
            <a:round/>
            <a:headEnd type="none" w="med" len="med"/>
            <a:tailEnd type="stealth" w="med" len="med"/>
          </a:ln>
        </p:spPr>
      </p:cxnSp>
      <p:grpSp>
        <p:nvGrpSpPr>
          <p:cNvPr id="17" name="Google Shape;8659;p52">
            <a:extLst>
              <a:ext uri="{FF2B5EF4-FFF2-40B4-BE49-F238E27FC236}">
                <a16:creationId xmlns:a16="http://schemas.microsoft.com/office/drawing/2014/main" id="{535B6F6E-B1DE-8768-923E-1B2077721FDF}"/>
              </a:ext>
            </a:extLst>
          </p:cNvPr>
          <p:cNvGrpSpPr/>
          <p:nvPr/>
        </p:nvGrpSpPr>
        <p:grpSpPr>
          <a:xfrm>
            <a:off x="6675317" y="989716"/>
            <a:ext cx="835738" cy="837571"/>
            <a:chOff x="7104188" y="1971904"/>
            <a:chExt cx="347341" cy="348103"/>
          </a:xfrm>
        </p:grpSpPr>
        <p:sp>
          <p:nvSpPr>
            <p:cNvPr id="18" name="Google Shape;8660;p52">
              <a:extLst>
                <a:ext uri="{FF2B5EF4-FFF2-40B4-BE49-F238E27FC236}">
                  <a16:creationId xmlns:a16="http://schemas.microsoft.com/office/drawing/2014/main" id="{410ED57A-A9BF-2574-3B31-70CECC3D485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61;p52">
              <a:extLst>
                <a:ext uri="{FF2B5EF4-FFF2-40B4-BE49-F238E27FC236}">
                  <a16:creationId xmlns:a16="http://schemas.microsoft.com/office/drawing/2014/main" id="{70598A89-3992-1885-ED20-3D87CB772C3B}"/>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62;p52">
              <a:extLst>
                <a:ext uri="{FF2B5EF4-FFF2-40B4-BE49-F238E27FC236}">
                  <a16:creationId xmlns:a16="http://schemas.microsoft.com/office/drawing/2014/main" id="{014D56BB-D538-11C6-9E40-8E0FF3C20BAB}"/>
                </a:ext>
              </a:extLst>
            </p:cNvPr>
            <p:cNvSpPr/>
            <p:nvPr/>
          </p:nvSpPr>
          <p:spPr>
            <a:xfrm>
              <a:off x="7104923" y="2129490"/>
              <a:ext cx="122923" cy="123159"/>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63;p52">
              <a:extLst>
                <a:ext uri="{FF2B5EF4-FFF2-40B4-BE49-F238E27FC236}">
                  <a16:creationId xmlns:a16="http://schemas.microsoft.com/office/drawing/2014/main" id="{B6CE5FAD-9F72-50F4-0E50-C24AC4F0318F}"/>
                </a:ext>
              </a:extLst>
            </p:cNvPr>
            <p:cNvSpPr/>
            <p:nvPr/>
          </p:nvSpPr>
          <p:spPr>
            <a:xfrm>
              <a:off x="7138352" y="2129490"/>
              <a:ext cx="89494" cy="123159"/>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64;p52">
              <a:extLst>
                <a:ext uri="{FF2B5EF4-FFF2-40B4-BE49-F238E27FC236}">
                  <a16:creationId xmlns:a16="http://schemas.microsoft.com/office/drawing/2014/main" id="{8F4ED4F4-62A0-42DB-0038-F97E72CAB9BC}"/>
                </a:ext>
              </a:extLst>
            </p:cNvPr>
            <p:cNvSpPr/>
            <p:nvPr/>
          </p:nvSpPr>
          <p:spPr>
            <a:xfrm>
              <a:off x="7104188" y="2222477"/>
              <a:ext cx="123159" cy="97293"/>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65;p52">
              <a:extLst>
                <a:ext uri="{FF2B5EF4-FFF2-40B4-BE49-F238E27FC236}">
                  <a16:creationId xmlns:a16="http://schemas.microsoft.com/office/drawing/2014/main" id="{1EF3D01F-D0F1-73EA-E678-573B92645288}"/>
                </a:ext>
              </a:extLst>
            </p:cNvPr>
            <p:cNvSpPr/>
            <p:nvPr/>
          </p:nvSpPr>
          <p:spPr>
            <a:xfrm>
              <a:off x="7144891" y="2222477"/>
              <a:ext cx="41753" cy="27678"/>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66;p52">
              <a:extLst>
                <a:ext uri="{FF2B5EF4-FFF2-40B4-BE49-F238E27FC236}">
                  <a16:creationId xmlns:a16="http://schemas.microsoft.com/office/drawing/2014/main" id="{15678632-55A0-2553-4F62-74767F1B4436}"/>
                </a:ext>
              </a:extLst>
            </p:cNvPr>
            <p:cNvSpPr/>
            <p:nvPr/>
          </p:nvSpPr>
          <p:spPr>
            <a:xfrm>
              <a:off x="7104188" y="2258663"/>
              <a:ext cx="123159" cy="61343"/>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67;p52">
              <a:extLst>
                <a:ext uri="{FF2B5EF4-FFF2-40B4-BE49-F238E27FC236}">
                  <a16:creationId xmlns:a16="http://schemas.microsoft.com/office/drawing/2014/main" id="{99FD849D-F5FD-8340-58A2-BFE45763F861}"/>
                </a:ext>
              </a:extLst>
            </p:cNvPr>
            <p:cNvSpPr/>
            <p:nvPr/>
          </p:nvSpPr>
          <p:spPr>
            <a:xfrm>
              <a:off x="7124539" y="2169011"/>
              <a:ext cx="82194" cy="67304"/>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68;p52">
              <a:extLst>
                <a:ext uri="{FF2B5EF4-FFF2-40B4-BE49-F238E27FC236}">
                  <a16:creationId xmlns:a16="http://schemas.microsoft.com/office/drawing/2014/main" id="{0AE99C2B-32C0-AE1D-52BB-33BA71124E0A}"/>
                </a:ext>
              </a:extLst>
            </p:cNvPr>
            <p:cNvSpPr/>
            <p:nvPr/>
          </p:nvSpPr>
          <p:spPr>
            <a:xfrm>
              <a:off x="7124277" y="2169011"/>
              <a:ext cx="82456" cy="66569"/>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69;p52">
              <a:extLst>
                <a:ext uri="{FF2B5EF4-FFF2-40B4-BE49-F238E27FC236}">
                  <a16:creationId xmlns:a16="http://schemas.microsoft.com/office/drawing/2014/main" id="{8B38B662-F777-37D1-D3C1-FF82C4958D22}"/>
                </a:ext>
              </a:extLst>
            </p:cNvPr>
            <p:cNvSpPr/>
            <p:nvPr/>
          </p:nvSpPr>
          <p:spPr>
            <a:xfrm>
              <a:off x="7104188" y="2272476"/>
              <a:ext cx="27415" cy="47531"/>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70;p52">
              <a:extLst>
                <a:ext uri="{FF2B5EF4-FFF2-40B4-BE49-F238E27FC236}">
                  <a16:creationId xmlns:a16="http://schemas.microsoft.com/office/drawing/2014/main" id="{844276A2-341B-0088-4280-DAB5024C4E0B}"/>
                </a:ext>
              </a:extLst>
            </p:cNvPr>
            <p:cNvSpPr/>
            <p:nvPr/>
          </p:nvSpPr>
          <p:spPr>
            <a:xfrm>
              <a:off x="7199932" y="2272476"/>
              <a:ext cx="27415" cy="47531"/>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71;p52">
              <a:extLst>
                <a:ext uri="{FF2B5EF4-FFF2-40B4-BE49-F238E27FC236}">
                  <a16:creationId xmlns:a16="http://schemas.microsoft.com/office/drawing/2014/main" id="{F67DCADA-CC60-9A85-3AC9-087C71E8EA1C}"/>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72;p52">
              <a:extLst>
                <a:ext uri="{FF2B5EF4-FFF2-40B4-BE49-F238E27FC236}">
                  <a16:creationId xmlns:a16="http://schemas.microsoft.com/office/drawing/2014/main" id="{B91F404A-7E26-1480-4935-7FC385991A5A}"/>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73;p52">
              <a:extLst>
                <a:ext uri="{FF2B5EF4-FFF2-40B4-BE49-F238E27FC236}">
                  <a16:creationId xmlns:a16="http://schemas.microsoft.com/office/drawing/2014/main" id="{5007CF34-9207-A77D-F710-CD534CB6676D}"/>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74;p52">
              <a:extLst>
                <a:ext uri="{FF2B5EF4-FFF2-40B4-BE49-F238E27FC236}">
                  <a16:creationId xmlns:a16="http://schemas.microsoft.com/office/drawing/2014/main" id="{62B7CD73-5C93-43B3-6613-AEB82CF9E27F}"/>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75;p52">
              <a:extLst>
                <a:ext uri="{FF2B5EF4-FFF2-40B4-BE49-F238E27FC236}">
                  <a16:creationId xmlns:a16="http://schemas.microsoft.com/office/drawing/2014/main" id="{85E8DA7C-4094-E7E3-920D-B5D0B9B7FCFE}"/>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76;p52">
              <a:extLst>
                <a:ext uri="{FF2B5EF4-FFF2-40B4-BE49-F238E27FC236}">
                  <a16:creationId xmlns:a16="http://schemas.microsoft.com/office/drawing/2014/main" id="{85F3E37D-C3D5-341A-C997-C886373D4447}"/>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77;p52">
              <a:extLst>
                <a:ext uri="{FF2B5EF4-FFF2-40B4-BE49-F238E27FC236}">
                  <a16:creationId xmlns:a16="http://schemas.microsoft.com/office/drawing/2014/main" id="{02C1F98B-48C5-FBD9-658B-0389D8C46EF0}"/>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78;p52">
              <a:extLst>
                <a:ext uri="{FF2B5EF4-FFF2-40B4-BE49-F238E27FC236}">
                  <a16:creationId xmlns:a16="http://schemas.microsoft.com/office/drawing/2014/main" id="{315A7AFB-DDE5-C2E0-1256-C9AE051581C0}"/>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79;p52">
              <a:extLst>
                <a:ext uri="{FF2B5EF4-FFF2-40B4-BE49-F238E27FC236}">
                  <a16:creationId xmlns:a16="http://schemas.microsoft.com/office/drawing/2014/main" id="{4FDB37DD-0841-8ECB-90CC-6B48A557851E}"/>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80;p52">
              <a:extLst>
                <a:ext uri="{FF2B5EF4-FFF2-40B4-BE49-F238E27FC236}">
                  <a16:creationId xmlns:a16="http://schemas.microsoft.com/office/drawing/2014/main" id="{6F947E54-0AFA-028A-D819-7B839399E841}"/>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681;p52">
              <a:extLst>
                <a:ext uri="{FF2B5EF4-FFF2-40B4-BE49-F238E27FC236}">
                  <a16:creationId xmlns:a16="http://schemas.microsoft.com/office/drawing/2014/main" id="{D101F69C-C30D-8577-1B53-9781EB6AEFAA}"/>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682;p52">
              <a:extLst>
                <a:ext uri="{FF2B5EF4-FFF2-40B4-BE49-F238E27FC236}">
                  <a16:creationId xmlns:a16="http://schemas.microsoft.com/office/drawing/2014/main" id="{08FFD19F-9C92-EBF3-BB0F-FB0FC6187F14}"/>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683;p52">
              <a:extLst>
                <a:ext uri="{FF2B5EF4-FFF2-40B4-BE49-F238E27FC236}">
                  <a16:creationId xmlns:a16="http://schemas.microsoft.com/office/drawing/2014/main" id="{DC230D43-88BC-34BB-109B-25A452AC9CE4}"/>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684;p52">
              <a:extLst>
                <a:ext uri="{FF2B5EF4-FFF2-40B4-BE49-F238E27FC236}">
                  <a16:creationId xmlns:a16="http://schemas.microsoft.com/office/drawing/2014/main" id="{ACF67DE6-6F10-6F09-0CDA-D7E5C2C73676}"/>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685;p52">
              <a:extLst>
                <a:ext uri="{FF2B5EF4-FFF2-40B4-BE49-F238E27FC236}">
                  <a16:creationId xmlns:a16="http://schemas.microsoft.com/office/drawing/2014/main" id="{A6AE4628-8F9B-B964-08C3-89A5FD679E2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686;p52">
              <a:extLst>
                <a:ext uri="{FF2B5EF4-FFF2-40B4-BE49-F238E27FC236}">
                  <a16:creationId xmlns:a16="http://schemas.microsoft.com/office/drawing/2014/main" id="{ABE7237C-DE21-173D-14B4-C33A86F7D652}"/>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687;p52">
              <a:extLst>
                <a:ext uri="{FF2B5EF4-FFF2-40B4-BE49-F238E27FC236}">
                  <a16:creationId xmlns:a16="http://schemas.microsoft.com/office/drawing/2014/main" id="{7586BCDC-616C-4923-14E1-348104AF0C61}"/>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688;p52">
              <a:extLst>
                <a:ext uri="{FF2B5EF4-FFF2-40B4-BE49-F238E27FC236}">
                  <a16:creationId xmlns:a16="http://schemas.microsoft.com/office/drawing/2014/main" id="{41B9500F-E532-706D-9D28-F43B296C6F85}"/>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89;p52">
              <a:extLst>
                <a:ext uri="{FF2B5EF4-FFF2-40B4-BE49-F238E27FC236}">
                  <a16:creationId xmlns:a16="http://schemas.microsoft.com/office/drawing/2014/main" id="{AFE5D112-D3BB-0D39-AD94-B433E641281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8809;p52">
            <a:extLst>
              <a:ext uri="{FF2B5EF4-FFF2-40B4-BE49-F238E27FC236}">
                <a16:creationId xmlns:a16="http://schemas.microsoft.com/office/drawing/2014/main" id="{7ADF4788-7683-2555-76BE-78AE3ECD005D}"/>
              </a:ext>
            </a:extLst>
          </p:cNvPr>
          <p:cNvGrpSpPr/>
          <p:nvPr/>
        </p:nvGrpSpPr>
        <p:grpSpPr>
          <a:xfrm>
            <a:off x="7655376" y="324606"/>
            <a:ext cx="1074120" cy="1056500"/>
            <a:chOff x="7101903" y="3762022"/>
            <a:chExt cx="398627" cy="392088"/>
          </a:xfrm>
        </p:grpSpPr>
        <p:sp>
          <p:nvSpPr>
            <p:cNvPr id="49" name="Google Shape;8810;p52">
              <a:extLst>
                <a:ext uri="{FF2B5EF4-FFF2-40B4-BE49-F238E27FC236}">
                  <a16:creationId xmlns:a16="http://schemas.microsoft.com/office/drawing/2014/main" id="{09942B9F-443A-3748-9C12-B199273BC334}"/>
                </a:ext>
              </a:extLst>
            </p:cNvPr>
            <p:cNvSpPr/>
            <p:nvPr/>
          </p:nvSpPr>
          <p:spPr>
            <a:xfrm>
              <a:off x="7101903" y="3887676"/>
              <a:ext cx="201099" cy="201335"/>
            </a:xfrm>
            <a:custGeom>
              <a:avLst/>
              <a:gdLst/>
              <a:ahLst/>
              <a:cxnLst/>
              <a:rect l="l" t="t" r="r" b="b"/>
              <a:pathLst>
                <a:path w="7658" h="7667" extrusionOk="0">
                  <a:moveTo>
                    <a:pt x="5064" y="1"/>
                  </a:moveTo>
                  <a:cubicBezTo>
                    <a:pt x="3896" y="1"/>
                    <a:pt x="3427" y="1494"/>
                    <a:pt x="4375" y="2164"/>
                  </a:cubicBezTo>
                  <a:lnTo>
                    <a:pt x="4375" y="2700"/>
                  </a:lnTo>
                  <a:lnTo>
                    <a:pt x="2460" y="2700"/>
                  </a:lnTo>
                  <a:lnTo>
                    <a:pt x="2460" y="4375"/>
                  </a:lnTo>
                  <a:lnTo>
                    <a:pt x="2164" y="4375"/>
                  </a:lnTo>
                  <a:cubicBezTo>
                    <a:pt x="1916" y="4024"/>
                    <a:pt x="1556" y="3868"/>
                    <a:pt x="1201" y="3868"/>
                  </a:cubicBezTo>
                  <a:cubicBezTo>
                    <a:pt x="594" y="3868"/>
                    <a:pt x="1" y="4324"/>
                    <a:pt x="1" y="5054"/>
                  </a:cubicBezTo>
                  <a:cubicBezTo>
                    <a:pt x="1" y="5786"/>
                    <a:pt x="598" y="6247"/>
                    <a:pt x="1206" y="6247"/>
                  </a:cubicBezTo>
                  <a:cubicBezTo>
                    <a:pt x="1560" y="6247"/>
                    <a:pt x="1918" y="6091"/>
                    <a:pt x="2164" y="5743"/>
                  </a:cubicBezTo>
                  <a:lnTo>
                    <a:pt x="2460" y="5743"/>
                  </a:lnTo>
                  <a:lnTo>
                    <a:pt x="2460" y="7150"/>
                  </a:lnTo>
                  <a:cubicBezTo>
                    <a:pt x="2499" y="7437"/>
                    <a:pt x="2728" y="7648"/>
                    <a:pt x="3016" y="7667"/>
                  </a:cubicBezTo>
                  <a:lnTo>
                    <a:pt x="7648" y="7667"/>
                  </a:lnTo>
                  <a:lnTo>
                    <a:pt x="7648" y="5418"/>
                  </a:lnTo>
                  <a:lnTo>
                    <a:pt x="6863" y="5418"/>
                  </a:lnTo>
                  <a:lnTo>
                    <a:pt x="6748" y="5580"/>
                  </a:lnTo>
                  <a:cubicBezTo>
                    <a:pt x="6571" y="5814"/>
                    <a:pt x="6311" y="5926"/>
                    <a:pt x="6054" y="5926"/>
                  </a:cubicBezTo>
                  <a:cubicBezTo>
                    <a:pt x="5741" y="5926"/>
                    <a:pt x="5431" y="5761"/>
                    <a:pt x="5274" y="5446"/>
                  </a:cubicBezTo>
                  <a:cubicBezTo>
                    <a:pt x="4987" y="4863"/>
                    <a:pt x="5408" y="4193"/>
                    <a:pt x="6049" y="4193"/>
                  </a:cubicBezTo>
                  <a:lnTo>
                    <a:pt x="6068" y="4193"/>
                  </a:lnTo>
                  <a:cubicBezTo>
                    <a:pt x="6336" y="4193"/>
                    <a:pt x="6595" y="4317"/>
                    <a:pt x="6758" y="4537"/>
                  </a:cubicBezTo>
                  <a:lnTo>
                    <a:pt x="6872" y="4690"/>
                  </a:lnTo>
                  <a:lnTo>
                    <a:pt x="7657" y="4690"/>
                  </a:lnTo>
                  <a:lnTo>
                    <a:pt x="7657" y="2700"/>
                  </a:lnTo>
                  <a:lnTo>
                    <a:pt x="5743" y="2700"/>
                  </a:lnTo>
                  <a:lnTo>
                    <a:pt x="5743" y="2164"/>
                  </a:lnTo>
                  <a:cubicBezTo>
                    <a:pt x="6691" y="1494"/>
                    <a:pt x="6222" y="1"/>
                    <a:pt x="5064" y="1"/>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811;p52">
              <a:extLst>
                <a:ext uri="{FF2B5EF4-FFF2-40B4-BE49-F238E27FC236}">
                  <a16:creationId xmlns:a16="http://schemas.microsoft.com/office/drawing/2014/main" id="{AEB126E7-CFF7-33A1-71C9-E82601F73BB3}"/>
                </a:ext>
              </a:extLst>
            </p:cNvPr>
            <p:cNvSpPr/>
            <p:nvPr/>
          </p:nvSpPr>
          <p:spPr>
            <a:xfrm>
              <a:off x="7191502" y="3887702"/>
              <a:ext cx="48397" cy="70876"/>
            </a:xfrm>
            <a:custGeom>
              <a:avLst/>
              <a:gdLst/>
              <a:ahLst/>
              <a:cxnLst/>
              <a:rect l="l" t="t" r="r" b="b"/>
              <a:pathLst>
                <a:path w="1843" h="2699" extrusionOk="0">
                  <a:moveTo>
                    <a:pt x="1626" y="0"/>
                  </a:moveTo>
                  <a:cubicBezTo>
                    <a:pt x="526" y="0"/>
                    <a:pt x="1" y="1479"/>
                    <a:pt x="972" y="2163"/>
                  </a:cubicBezTo>
                  <a:lnTo>
                    <a:pt x="972" y="2699"/>
                  </a:lnTo>
                  <a:lnTo>
                    <a:pt x="1355" y="2699"/>
                  </a:lnTo>
                  <a:lnTo>
                    <a:pt x="1355" y="2163"/>
                  </a:lnTo>
                  <a:cubicBezTo>
                    <a:pt x="1039" y="1933"/>
                    <a:pt x="848" y="1570"/>
                    <a:pt x="848" y="1187"/>
                  </a:cubicBezTo>
                  <a:cubicBezTo>
                    <a:pt x="848" y="603"/>
                    <a:pt x="1269" y="115"/>
                    <a:pt x="1843" y="19"/>
                  </a:cubicBezTo>
                  <a:cubicBezTo>
                    <a:pt x="1768" y="6"/>
                    <a:pt x="1696" y="0"/>
                    <a:pt x="162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12;p52">
              <a:extLst>
                <a:ext uri="{FF2B5EF4-FFF2-40B4-BE49-F238E27FC236}">
                  <a16:creationId xmlns:a16="http://schemas.microsoft.com/office/drawing/2014/main" id="{355D0C6F-578C-C5FF-C18F-7000809BA931}"/>
                </a:ext>
              </a:extLst>
            </p:cNvPr>
            <p:cNvSpPr/>
            <p:nvPr/>
          </p:nvSpPr>
          <p:spPr>
            <a:xfrm>
              <a:off x="7102166" y="3989223"/>
              <a:ext cx="36213" cy="62341"/>
            </a:xfrm>
            <a:custGeom>
              <a:avLst/>
              <a:gdLst/>
              <a:ahLst/>
              <a:cxnLst/>
              <a:rect l="l" t="t" r="r" b="b"/>
              <a:pathLst>
                <a:path w="1379" h="2374" extrusionOk="0">
                  <a:moveTo>
                    <a:pt x="1187" y="0"/>
                  </a:moveTo>
                  <a:cubicBezTo>
                    <a:pt x="536" y="0"/>
                    <a:pt x="0" y="536"/>
                    <a:pt x="0" y="1187"/>
                  </a:cubicBezTo>
                  <a:cubicBezTo>
                    <a:pt x="0" y="1847"/>
                    <a:pt x="536" y="2374"/>
                    <a:pt x="1187" y="2374"/>
                  </a:cubicBezTo>
                  <a:cubicBezTo>
                    <a:pt x="1254" y="2374"/>
                    <a:pt x="1312" y="2374"/>
                    <a:pt x="1379" y="2364"/>
                  </a:cubicBezTo>
                  <a:cubicBezTo>
                    <a:pt x="48" y="2144"/>
                    <a:pt x="48" y="240"/>
                    <a:pt x="1379" y="20"/>
                  </a:cubicBezTo>
                  <a:cubicBezTo>
                    <a:pt x="1312" y="10"/>
                    <a:pt x="1254" y="0"/>
                    <a:pt x="1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813;p52">
              <a:extLst>
                <a:ext uri="{FF2B5EF4-FFF2-40B4-BE49-F238E27FC236}">
                  <a16:creationId xmlns:a16="http://schemas.microsoft.com/office/drawing/2014/main" id="{C4B24414-704D-BE43-CADE-A1CDB84A783D}"/>
                </a:ext>
              </a:extLst>
            </p:cNvPr>
            <p:cNvSpPr/>
            <p:nvPr/>
          </p:nvSpPr>
          <p:spPr>
            <a:xfrm>
              <a:off x="7166503" y="3958552"/>
              <a:ext cx="10084" cy="44012"/>
            </a:xfrm>
            <a:custGeom>
              <a:avLst/>
              <a:gdLst/>
              <a:ahLst/>
              <a:cxnLst/>
              <a:rect l="l" t="t" r="r" b="b"/>
              <a:pathLst>
                <a:path w="384" h="1676" extrusionOk="0">
                  <a:moveTo>
                    <a:pt x="0" y="1"/>
                  </a:moveTo>
                  <a:lnTo>
                    <a:pt x="0" y="1484"/>
                  </a:lnTo>
                  <a:lnTo>
                    <a:pt x="0" y="1589"/>
                  </a:lnTo>
                  <a:lnTo>
                    <a:pt x="0" y="1676"/>
                  </a:lnTo>
                  <a:lnTo>
                    <a:pt x="383" y="1676"/>
                  </a:lnTo>
                  <a:lnTo>
                    <a:pt x="383"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814;p52">
              <a:extLst>
                <a:ext uri="{FF2B5EF4-FFF2-40B4-BE49-F238E27FC236}">
                  <a16:creationId xmlns:a16="http://schemas.microsoft.com/office/drawing/2014/main" id="{22BE55DA-8BE0-23EF-6F19-386FC4531A86}"/>
                </a:ext>
              </a:extLst>
            </p:cNvPr>
            <p:cNvSpPr/>
            <p:nvPr/>
          </p:nvSpPr>
          <p:spPr>
            <a:xfrm>
              <a:off x="7166503" y="4038487"/>
              <a:ext cx="10084" cy="49526"/>
            </a:xfrm>
            <a:custGeom>
              <a:avLst/>
              <a:gdLst/>
              <a:ahLst/>
              <a:cxnLst/>
              <a:rect l="l" t="t" r="r" b="b"/>
              <a:pathLst>
                <a:path w="384" h="1886" extrusionOk="0">
                  <a:moveTo>
                    <a:pt x="0" y="0"/>
                  </a:moveTo>
                  <a:lnTo>
                    <a:pt x="0" y="1235"/>
                  </a:lnTo>
                  <a:cubicBezTo>
                    <a:pt x="0" y="1637"/>
                    <a:pt x="192" y="1809"/>
                    <a:pt x="383" y="1885"/>
                  </a:cubicBezTo>
                  <a:lnTo>
                    <a:pt x="383"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815;p52">
              <a:extLst>
                <a:ext uri="{FF2B5EF4-FFF2-40B4-BE49-F238E27FC236}">
                  <a16:creationId xmlns:a16="http://schemas.microsoft.com/office/drawing/2014/main" id="{BDA09770-0CAB-35E1-8736-4DA739F69C5A}"/>
                </a:ext>
              </a:extLst>
            </p:cNvPr>
            <p:cNvSpPr/>
            <p:nvPr/>
          </p:nvSpPr>
          <p:spPr>
            <a:xfrm>
              <a:off x="7296673" y="3826858"/>
              <a:ext cx="203856" cy="196556"/>
            </a:xfrm>
            <a:custGeom>
              <a:avLst/>
              <a:gdLst/>
              <a:ahLst/>
              <a:cxnLst/>
              <a:rect l="l" t="t" r="r" b="b"/>
              <a:pathLst>
                <a:path w="7763" h="7485" extrusionOk="0">
                  <a:moveTo>
                    <a:pt x="1" y="1"/>
                  </a:moveTo>
                  <a:lnTo>
                    <a:pt x="1" y="2068"/>
                  </a:lnTo>
                  <a:lnTo>
                    <a:pt x="661" y="2068"/>
                  </a:lnTo>
                  <a:lnTo>
                    <a:pt x="757" y="1944"/>
                  </a:lnTo>
                  <a:cubicBezTo>
                    <a:pt x="954" y="1680"/>
                    <a:pt x="1232" y="1563"/>
                    <a:pt x="1506" y="1563"/>
                  </a:cubicBezTo>
                  <a:cubicBezTo>
                    <a:pt x="1989" y="1563"/>
                    <a:pt x="2460" y="1928"/>
                    <a:pt x="2460" y="2508"/>
                  </a:cubicBezTo>
                  <a:cubicBezTo>
                    <a:pt x="2460" y="3091"/>
                    <a:pt x="1986" y="3461"/>
                    <a:pt x="1501" y="3461"/>
                  </a:cubicBezTo>
                  <a:cubicBezTo>
                    <a:pt x="1228" y="3461"/>
                    <a:pt x="953" y="3344"/>
                    <a:pt x="757" y="3083"/>
                  </a:cubicBezTo>
                  <a:lnTo>
                    <a:pt x="661" y="2958"/>
                  </a:lnTo>
                  <a:lnTo>
                    <a:pt x="1" y="2958"/>
                  </a:lnTo>
                  <a:lnTo>
                    <a:pt x="1" y="5016"/>
                  </a:lnTo>
                  <a:lnTo>
                    <a:pt x="1915" y="5016"/>
                  </a:lnTo>
                  <a:lnTo>
                    <a:pt x="1915" y="5446"/>
                  </a:lnTo>
                  <a:cubicBezTo>
                    <a:pt x="987" y="6049"/>
                    <a:pt x="1417" y="7485"/>
                    <a:pt x="2518" y="7485"/>
                  </a:cubicBezTo>
                  <a:cubicBezTo>
                    <a:pt x="3618" y="7485"/>
                    <a:pt x="4049" y="6049"/>
                    <a:pt x="3121" y="5446"/>
                  </a:cubicBezTo>
                  <a:lnTo>
                    <a:pt x="3121" y="5016"/>
                  </a:lnTo>
                  <a:lnTo>
                    <a:pt x="5035" y="5016"/>
                  </a:lnTo>
                  <a:lnTo>
                    <a:pt x="5035" y="3111"/>
                  </a:lnTo>
                  <a:lnTo>
                    <a:pt x="5456" y="3111"/>
                  </a:lnTo>
                  <a:cubicBezTo>
                    <a:pt x="5676" y="3450"/>
                    <a:pt x="6029" y="3616"/>
                    <a:pt x="6382" y="3616"/>
                  </a:cubicBezTo>
                  <a:cubicBezTo>
                    <a:pt x="6767" y="3616"/>
                    <a:pt x="7151" y="3419"/>
                    <a:pt x="7360" y="3035"/>
                  </a:cubicBezTo>
                  <a:cubicBezTo>
                    <a:pt x="7762" y="2298"/>
                    <a:pt x="7226" y="1398"/>
                    <a:pt x="6384" y="1398"/>
                  </a:cubicBezTo>
                  <a:lnTo>
                    <a:pt x="6375" y="1398"/>
                  </a:lnTo>
                  <a:cubicBezTo>
                    <a:pt x="6001" y="1398"/>
                    <a:pt x="5657" y="1590"/>
                    <a:pt x="5446" y="1905"/>
                  </a:cubicBezTo>
                  <a:lnTo>
                    <a:pt x="5025" y="1905"/>
                  </a:lnTo>
                  <a:lnTo>
                    <a:pt x="5025" y="709"/>
                  </a:lnTo>
                  <a:cubicBezTo>
                    <a:pt x="5025" y="154"/>
                    <a:pt x="4690" y="20"/>
                    <a:pt x="4470"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816;p52">
              <a:extLst>
                <a:ext uri="{FF2B5EF4-FFF2-40B4-BE49-F238E27FC236}">
                  <a16:creationId xmlns:a16="http://schemas.microsoft.com/office/drawing/2014/main" id="{4D61B195-B95F-9597-A41F-233166347C97}"/>
                </a:ext>
              </a:extLst>
            </p:cNvPr>
            <p:cNvSpPr/>
            <p:nvPr/>
          </p:nvSpPr>
          <p:spPr>
            <a:xfrm>
              <a:off x="7339162" y="3867324"/>
              <a:ext cx="30672" cy="50787"/>
            </a:xfrm>
            <a:custGeom>
              <a:avLst/>
              <a:gdLst/>
              <a:ahLst/>
              <a:cxnLst/>
              <a:rect l="l" t="t" r="r" b="b"/>
              <a:pathLst>
                <a:path w="1168" h="1934" extrusionOk="0">
                  <a:moveTo>
                    <a:pt x="192" y="1"/>
                  </a:moveTo>
                  <a:cubicBezTo>
                    <a:pt x="125" y="1"/>
                    <a:pt x="67" y="1"/>
                    <a:pt x="0" y="20"/>
                  </a:cubicBezTo>
                  <a:cubicBezTo>
                    <a:pt x="1034" y="230"/>
                    <a:pt x="1034" y="1704"/>
                    <a:pt x="0" y="1915"/>
                  </a:cubicBezTo>
                  <a:cubicBezTo>
                    <a:pt x="67" y="1934"/>
                    <a:pt x="125" y="1934"/>
                    <a:pt x="192" y="1934"/>
                  </a:cubicBezTo>
                  <a:cubicBezTo>
                    <a:pt x="728" y="1934"/>
                    <a:pt x="1158" y="1503"/>
                    <a:pt x="1168" y="967"/>
                  </a:cubicBezTo>
                  <a:cubicBezTo>
                    <a:pt x="1158" y="431"/>
                    <a:pt x="728" y="1"/>
                    <a:pt x="19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817;p52">
              <a:extLst>
                <a:ext uri="{FF2B5EF4-FFF2-40B4-BE49-F238E27FC236}">
                  <a16:creationId xmlns:a16="http://schemas.microsoft.com/office/drawing/2014/main" id="{97A7CF0F-3F24-39EF-C523-69158DC38893}"/>
                </a:ext>
              </a:extLst>
            </p:cNvPr>
            <p:cNvSpPr/>
            <p:nvPr/>
          </p:nvSpPr>
          <p:spPr>
            <a:xfrm>
              <a:off x="7234096" y="3958552"/>
              <a:ext cx="194560" cy="195558"/>
            </a:xfrm>
            <a:custGeom>
              <a:avLst/>
              <a:gdLst/>
              <a:ahLst/>
              <a:cxnLst/>
              <a:rect l="l" t="t" r="r" b="b"/>
              <a:pathLst>
                <a:path w="7409" h="7447" extrusionOk="0">
                  <a:moveTo>
                    <a:pt x="2451" y="1"/>
                  </a:moveTo>
                  <a:lnTo>
                    <a:pt x="2451" y="1896"/>
                  </a:lnTo>
                  <a:lnTo>
                    <a:pt x="2020" y="1896"/>
                  </a:lnTo>
                  <a:cubicBezTo>
                    <a:pt x="1819" y="1589"/>
                    <a:pt x="1465" y="1398"/>
                    <a:pt x="1092" y="1398"/>
                  </a:cubicBezTo>
                  <a:cubicBezTo>
                    <a:pt x="489" y="1398"/>
                    <a:pt x="1" y="1886"/>
                    <a:pt x="1" y="2499"/>
                  </a:cubicBezTo>
                  <a:cubicBezTo>
                    <a:pt x="1" y="3102"/>
                    <a:pt x="489" y="3599"/>
                    <a:pt x="1092" y="3599"/>
                  </a:cubicBezTo>
                  <a:cubicBezTo>
                    <a:pt x="1465" y="3590"/>
                    <a:pt x="1819" y="3408"/>
                    <a:pt x="2020" y="3092"/>
                  </a:cubicBezTo>
                  <a:lnTo>
                    <a:pt x="2451" y="3092"/>
                  </a:lnTo>
                  <a:lnTo>
                    <a:pt x="2451" y="4968"/>
                  </a:lnTo>
                  <a:lnTo>
                    <a:pt x="4365" y="4968"/>
                  </a:lnTo>
                  <a:lnTo>
                    <a:pt x="4365" y="5408"/>
                  </a:lnTo>
                  <a:cubicBezTo>
                    <a:pt x="3437" y="6011"/>
                    <a:pt x="3867" y="7446"/>
                    <a:pt x="4968" y="7446"/>
                  </a:cubicBezTo>
                  <a:cubicBezTo>
                    <a:pt x="6068" y="7446"/>
                    <a:pt x="6499" y="6011"/>
                    <a:pt x="5571" y="5408"/>
                  </a:cubicBezTo>
                  <a:lnTo>
                    <a:pt x="5561" y="5408"/>
                  </a:lnTo>
                  <a:lnTo>
                    <a:pt x="5561" y="4968"/>
                  </a:lnTo>
                  <a:lnTo>
                    <a:pt x="6853" y="4968"/>
                  </a:lnTo>
                  <a:cubicBezTo>
                    <a:pt x="7073" y="4939"/>
                    <a:pt x="7399" y="4805"/>
                    <a:pt x="7408" y="4279"/>
                  </a:cubicBezTo>
                  <a:lnTo>
                    <a:pt x="7408" y="1"/>
                  </a:lnTo>
                  <a:lnTo>
                    <a:pt x="5408" y="1"/>
                  </a:lnTo>
                  <a:lnTo>
                    <a:pt x="5408" y="661"/>
                  </a:lnTo>
                  <a:lnTo>
                    <a:pt x="5533" y="757"/>
                  </a:lnTo>
                  <a:cubicBezTo>
                    <a:pt x="6260" y="1302"/>
                    <a:pt x="5867" y="2460"/>
                    <a:pt x="4958" y="2460"/>
                  </a:cubicBezTo>
                  <a:cubicBezTo>
                    <a:pt x="4049" y="2460"/>
                    <a:pt x="3666" y="1302"/>
                    <a:pt x="4394" y="757"/>
                  </a:cubicBezTo>
                  <a:lnTo>
                    <a:pt x="4518" y="661"/>
                  </a:lnTo>
                  <a:lnTo>
                    <a:pt x="4518" y="1"/>
                  </a:ln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818;p52">
              <a:extLst>
                <a:ext uri="{FF2B5EF4-FFF2-40B4-BE49-F238E27FC236}">
                  <a16:creationId xmlns:a16="http://schemas.microsoft.com/office/drawing/2014/main" id="{F4005981-867F-7F94-625D-36B86E2B257D}"/>
                </a:ext>
              </a:extLst>
            </p:cNvPr>
            <p:cNvSpPr/>
            <p:nvPr/>
          </p:nvSpPr>
          <p:spPr>
            <a:xfrm>
              <a:off x="7234621" y="3994738"/>
              <a:ext cx="33193" cy="58087"/>
            </a:xfrm>
            <a:custGeom>
              <a:avLst/>
              <a:gdLst/>
              <a:ahLst/>
              <a:cxnLst/>
              <a:rect l="l" t="t" r="r" b="b"/>
              <a:pathLst>
                <a:path w="1264" h="2212" extrusionOk="0">
                  <a:moveTo>
                    <a:pt x="1072" y="1"/>
                  </a:moveTo>
                  <a:cubicBezTo>
                    <a:pt x="479" y="20"/>
                    <a:pt x="0" y="508"/>
                    <a:pt x="0" y="1111"/>
                  </a:cubicBezTo>
                  <a:cubicBezTo>
                    <a:pt x="0" y="1704"/>
                    <a:pt x="479" y="2192"/>
                    <a:pt x="1072" y="2212"/>
                  </a:cubicBezTo>
                  <a:cubicBezTo>
                    <a:pt x="1139" y="2212"/>
                    <a:pt x="1206" y="2212"/>
                    <a:pt x="1263" y="2202"/>
                  </a:cubicBezTo>
                  <a:cubicBezTo>
                    <a:pt x="737" y="2106"/>
                    <a:pt x="354" y="1647"/>
                    <a:pt x="354" y="1111"/>
                  </a:cubicBezTo>
                  <a:cubicBezTo>
                    <a:pt x="354" y="575"/>
                    <a:pt x="737" y="116"/>
                    <a:pt x="1263" y="20"/>
                  </a:cubicBezTo>
                  <a:cubicBezTo>
                    <a:pt x="1206" y="10"/>
                    <a:pt x="1139" y="1"/>
                    <a:pt x="1072"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819;p52">
              <a:extLst>
                <a:ext uri="{FF2B5EF4-FFF2-40B4-BE49-F238E27FC236}">
                  <a16:creationId xmlns:a16="http://schemas.microsoft.com/office/drawing/2014/main" id="{F32DE8E6-80F7-166F-3C54-171C9038D001}"/>
                </a:ext>
              </a:extLst>
            </p:cNvPr>
            <p:cNvSpPr/>
            <p:nvPr/>
          </p:nvSpPr>
          <p:spPr>
            <a:xfrm>
              <a:off x="7297934" y="3958552"/>
              <a:ext cx="8823" cy="49789"/>
            </a:xfrm>
            <a:custGeom>
              <a:avLst/>
              <a:gdLst/>
              <a:ahLst/>
              <a:cxnLst/>
              <a:rect l="l" t="t" r="r" b="b"/>
              <a:pathLst>
                <a:path w="336" h="1896" extrusionOk="0">
                  <a:moveTo>
                    <a:pt x="1" y="1"/>
                  </a:moveTo>
                  <a:lnTo>
                    <a:pt x="1" y="1896"/>
                  </a:lnTo>
                  <a:lnTo>
                    <a:pt x="336" y="1896"/>
                  </a:lnTo>
                  <a:lnTo>
                    <a:pt x="336"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820;p52">
              <a:extLst>
                <a:ext uri="{FF2B5EF4-FFF2-40B4-BE49-F238E27FC236}">
                  <a16:creationId xmlns:a16="http://schemas.microsoft.com/office/drawing/2014/main" id="{340A3BBB-09EB-B4E3-C4A6-679A25EE2B19}"/>
                </a:ext>
              </a:extLst>
            </p:cNvPr>
            <p:cNvSpPr/>
            <p:nvPr/>
          </p:nvSpPr>
          <p:spPr>
            <a:xfrm>
              <a:off x="7297934" y="4039721"/>
              <a:ext cx="8823" cy="49290"/>
            </a:xfrm>
            <a:custGeom>
              <a:avLst/>
              <a:gdLst/>
              <a:ahLst/>
              <a:cxnLst/>
              <a:rect l="l" t="t" r="r" b="b"/>
              <a:pathLst>
                <a:path w="336" h="1877" extrusionOk="0">
                  <a:moveTo>
                    <a:pt x="1" y="1"/>
                  </a:moveTo>
                  <a:lnTo>
                    <a:pt x="1" y="1877"/>
                  </a:lnTo>
                  <a:lnTo>
                    <a:pt x="336" y="1877"/>
                  </a:lnTo>
                  <a:lnTo>
                    <a:pt x="336"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821;p52">
              <a:extLst>
                <a:ext uri="{FF2B5EF4-FFF2-40B4-BE49-F238E27FC236}">
                  <a16:creationId xmlns:a16="http://schemas.microsoft.com/office/drawing/2014/main" id="{C91D8818-1DC5-A799-867D-42264D08D4B0}"/>
                </a:ext>
              </a:extLst>
            </p:cNvPr>
            <p:cNvSpPr/>
            <p:nvPr/>
          </p:nvSpPr>
          <p:spPr>
            <a:xfrm>
              <a:off x="7323459" y="4088985"/>
              <a:ext cx="45876" cy="64626"/>
            </a:xfrm>
            <a:custGeom>
              <a:avLst/>
              <a:gdLst/>
              <a:ahLst/>
              <a:cxnLst/>
              <a:rect l="l" t="t" r="r" b="b"/>
              <a:pathLst>
                <a:path w="1747" h="2461" extrusionOk="0">
                  <a:moveTo>
                    <a:pt x="952" y="1"/>
                  </a:moveTo>
                  <a:lnTo>
                    <a:pt x="952" y="422"/>
                  </a:lnTo>
                  <a:cubicBezTo>
                    <a:pt x="1" y="1041"/>
                    <a:pt x="489" y="2460"/>
                    <a:pt x="1533" y="2460"/>
                  </a:cubicBezTo>
                  <a:cubicBezTo>
                    <a:pt x="1602" y="2460"/>
                    <a:pt x="1673" y="2454"/>
                    <a:pt x="1747" y="2441"/>
                  </a:cubicBezTo>
                  <a:cubicBezTo>
                    <a:pt x="1220" y="2345"/>
                    <a:pt x="838" y="1886"/>
                    <a:pt x="828" y="1350"/>
                  </a:cubicBezTo>
                  <a:cubicBezTo>
                    <a:pt x="838" y="977"/>
                    <a:pt x="1019" y="632"/>
                    <a:pt x="1335" y="422"/>
                  </a:cubicBezTo>
                  <a:lnTo>
                    <a:pt x="1335"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822;p52">
              <a:extLst>
                <a:ext uri="{FF2B5EF4-FFF2-40B4-BE49-F238E27FC236}">
                  <a16:creationId xmlns:a16="http://schemas.microsoft.com/office/drawing/2014/main" id="{00F8B042-6404-1891-D214-CAE6AD590992}"/>
                </a:ext>
              </a:extLst>
            </p:cNvPr>
            <p:cNvSpPr/>
            <p:nvPr/>
          </p:nvSpPr>
          <p:spPr>
            <a:xfrm>
              <a:off x="7166240" y="3762022"/>
              <a:ext cx="203594" cy="196320"/>
            </a:xfrm>
            <a:custGeom>
              <a:avLst/>
              <a:gdLst/>
              <a:ahLst/>
              <a:cxnLst/>
              <a:rect l="l" t="t" r="r" b="b"/>
              <a:pathLst>
                <a:path w="7753" h="7476" extrusionOk="0">
                  <a:moveTo>
                    <a:pt x="6375" y="3867"/>
                  </a:moveTo>
                  <a:cubicBezTo>
                    <a:pt x="6376" y="3867"/>
                    <a:pt x="6378" y="3867"/>
                    <a:pt x="6380" y="3867"/>
                  </a:cubicBezTo>
                  <a:lnTo>
                    <a:pt x="6380" y="3867"/>
                  </a:lnTo>
                  <a:cubicBezTo>
                    <a:pt x="6381" y="3867"/>
                    <a:pt x="6383" y="3867"/>
                    <a:pt x="6384" y="3867"/>
                  </a:cubicBezTo>
                  <a:close/>
                  <a:moveTo>
                    <a:pt x="2518" y="1"/>
                  </a:moveTo>
                  <a:cubicBezTo>
                    <a:pt x="1408" y="1"/>
                    <a:pt x="987" y="1436"/>
                    <a:pt x="1905" y="2039"/>
                  </a:cubicBezTo>
                  <a:lnTo>
                    <a:pt x="1905" y="2460"/>
                  </a:lnTo>
                  <a:lnTo>
                    <a:pt x="556" y="2460"/>
                  </a:lnTo>
                  <a:cubicBezTo>
                    <a:pt x="345" y="2480"/>
                    <a:pt x="39" y="2604"/>
                    <a:pt x="1" y="3054"/>
                  </a:cubicBezTo>
                  <a:lnTo>
                    <a:pt x="1" y="7475"/>
                  </a:lnTo>
                  <a:lnTo>
                    <a:pt x="2068" y="7475"/>
                  </a:lnTo>
                  <a:lnTo>
                    <a:pt x="2068" y="6824"/>
                  </a:lnTo>
                  <a:lnTo>
                    <a:pt x="1944" y="6729"/>
                  </a:lnTo>
                  <a:cubicBezTo>
                    <a:pt x="1216" y="6174"/>
                    <a:pt x="1599" y="5016"/>
                    <a:pt x="2508" y="5016"/>
                  </a:cubicBezTo>
                  <a:cubicBezTo>
                    <a:pt x="3418" y="5016"/>
                    <a:pt x="3810" y="6174"/>
                    <a:pt x="3083" y="6729"/>
                  </a:cubicBezTo>
                  <a:lnTo>
                    <a:pt x="2958" y="6824"/>
                  </a:lnTo>
                  <a:lnTo>
                    <a:pt x="2958" y="7475"/>
                  </a:lnTo>
                  <a:lnTo>
                    <a:pt x="5025" y="7475"/>
                  </a:lnTo>
                  <a:lnTo>
                    <a:pt x="5025" y="5580"/>
                  </a:lnTo>
                  <a:lnTo>
                    <a:pt x="5446" y="5580"/>
                  </a:lnTo>
                  <a:cubicBezTo>
                    <a:pt x="5666" y="5919"/>
                    <a:pt x="6020" y="6085"/>
                    <a:pt x="6373" y="6085"/>
                  </a:cubicBezTo>
                  <a:cubicBezTo>
                    <a:pt x="6757" y="6085"/>
                    <a:pt x="7141" y="5888"/>
                    <a:pt x="7351" y="5504"/>
                  </a:cubicBezTo>
                  <a:cubicBezTo>
                    <a:pt x="7752" y="4768"/>
                    <a:pt x="7219" y="3871"/>
                    <a:pt x="6380" y="3867"/>
                  </a:cubicBezTo>
                  <a:lnTo>
                    <a:pt x="6380" y="3867"/>
                  </a:lnTo>
                  <a:cubicBezTo>
                    <a:pt x="6008" y="3869"/>
                    <a:pt x="5656" y="4060"/>
                    <a:pt x="5456" y="4374"/>
                  </a:cubicBezTo>
                  <a:lnTo>
                    <a:pt x="5035" y="4374"/>
                  </a:lnTo>
                  <a:lnTo>
                    <a:pt x="5035" y="2460"/>
                  </a:lnTo>
                  <a:lnTo>
                    <a:pt x="3121" y="2460"/>
                  </a:lnTo>
                  <a:lnTo>
                    <a:pt x="3121" y="2039"/>
                  </a:lnTo>
                  <a:cubicBezTo>
                    <a:pt x="4040" y="1436"/>
                    <a:pt x="3618" y="1"/>
                    <a:pt x="25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823;p52">
              <a:extLst>
                <a:ext uri="{FF2B5EF4-FFF2-40B4-BE49-F238E27FC236}">
                  <a16:creationId xmlns:a16="http://schemas.microsoft.com/office/drawing/2014/main" id="{42C1FCF8-8CF5-3B1C-7A67-D8F9C6E51E31}"/>
                </a:ext>
              </a:extLst>
            </p:cNvPr>
            <p:cNvSpPr/>
            <p:nvPr/>
          </p:nvSpPr>
          <p:spPr>
            <a:xfrm>
              <a:off x="7166240" y="3762022"/>
              <a:ext cx="203594" cy="196320"/>
            </a:xfrm>
            <a:custGeom>
              <a:avLst/>
              <a:gdLst/>
              <a:ahLst/>
              <a:cxnLst/>
              <a:rect l="l" t="t" r="r" b="b"/>
              <a:pathLst>
                <a:path w="7753" h="7476" extrusionOk="0">
                  <a:moveTo>
                    <a:pt x="6375" y="3867"/>
                  </a:moveTo>
                  <a:cubicBezTo>
                    <a:pt x="6376" y="3867"/>
                    <a:pt x="6378" y="3867"/>
                    <a:pt x="6380" y="3867"/>
                  </a:cubicBezTo>
                  <a:lnTo>
                    <a:pt x="6380" y="3867"/>
                  </a:lnTo>
                  <a:cubicBezTo>
                    <a:pt x="6381" y="3867"/>
                    <a:pt x="6383" y="3867"/>
                    <a:pt x="6384" y="3867"/>
                  </a:cubicBezTo>
                  <a:close/>
                  <a:moveTo>
                    <a:pt x="2518" y="1"/>
                  </a:moveTo>
                  <a:cubicBezTo>
                    <a:pt x="1408" y="1"/>
                    <a:pt x="987" y="1436"/>
                    <a:pt x="1905" y="2039"/>
                  </a:cubicBezTo>
                  <a:lnTo>
                    <a:pt x="1905" y="2460"/>
                  </a:lnTo>
                  <a:lnTo>
                    <a:pt x="556" y="2460"/>
                  </a:lnTo>
                  <a:cubicBezTo>
                    <a:pt x="345" y="2480"/>
                    <a:pt x="39" y="2604"/>
                    <a:pt x="1" y="3054"/>
                  </a:cubicBezTo>
                  <a:lnTo>
                    <a:pt x="1" y="7475"/>
                  </a:lnTo>
                  <a:lnTo>
                    <a:pt x="2068" y="7475"/>
                  </a:lnTo>
                  <a:lnTo>
                    <a:pt x="2068" y="6824"/>
                  </a:lnTo>
                  <a:lnTo>
                    <a:pt x="1944" y="6729"/>
                  </a:lnTo>
                  <a:cubicBezTo>
                    <a:pt x="1216" y="6174"/>
                    <a:pt x="1599" y="5016"/>
                    <a:pt x="2508" y="5016"/>
                  </a:cubicBezTo>
                  <a:cubicBezTo>
                    <a:pt x="3418" y="5016"/>
                    <a:pt x="3810" y="6174"/>
                    <a:pt x="3083" y="6729"/>
                  </a:cubicBezTo>
                  <a:lnTo>
                    <a:pt x="2958" y="6824"/>
                  </a:lnTo>
                  <a:lnTo>
                    <a:pt x="2958" y="7475"/>
                  </a:lnTo>
                  <a:lnTo>
                    <a:pt x="5025" y="7475"/>
                  </a:lnTo>
                  <a:lnTo>
                    <a:pt x="5025" y="5580"/>
                  </a:lnTo>
                  <a:lnTo>
                    <a:pt x="5446" y="5580"/>
                  </a:lnTo>
                  <a:cubicBezTo>
                    <a:pt x="5666" y="5919"/>
                    <a:pt x="6020" y="6085"/>
                    <a:pt x="6373" y="6085"/>
                  </a:cubicBezTo>
                  <a:cubicBezTo>
                    <a:pt x="6757" y="6085"/>
                    <a:pt x="7141" y="5888"/>
                    <a:pt x="7351" y="5504"/>
                  </a:cubicBezTo>
                  <a:cubicBezTo>
                    <a:pt x="7752" y="4768"/>
                    <a:pt x="7219" y="3871"/>
                    <a:pt x="6380" y="3867"/>
                  </a:cubicBezTo>
                  <a:lnTo>
                    <a:pt x="6380" y="3867"/>
                  </a:lnTo>
                  <a:cubicBezTo>
                    <a:pt x="6008" y="3869"/>
                    <a:pt x="5656" y="4060"/>
                    <a:pt x="5456" y="4374"/>
                  </a:cubicBezTo>
                  <a:lnTo>
                    <a:pt x="5035" y="4374"/>
                  </a:lnTo>
                  <a:lnTo>
                    <a:pt x="5035" y="2460"/>
                  </a:lnTo>
                  <a:lnTo>
                    <a:pt x="3121" y="2460"/>
                  </a:lnTo>
                  <a:lnTo>
                    <a:pt x="3121" y="2039"/>
                  </a:lnTo>
                  <a:cubicBezTo>
                    <a:pt x="4040" y="1436"/>
                    <a:pt x="3618" y="1"/>
                    <a:pt x="25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824;p52">
              <a:extLst>
                <a:ext uri="{FF2B5EF4-FFF2-40B4-BE49-F238E27FC236}">
                  <a16:creationId xmlns:a16="http://schemas.microsoft.com/office/drawing/2014/main" id="{EC8A128E-012D-ABBA-11F8-D8600618BA1F}"/>
                </a:ext>
              </a:extLst>
            </p:cNvPr>
            <p:cNvSpPr/>
            <p:nvPr/>
          </p:nvSpPr>
          <p:spPr>
            <a:xfrm>
              <a:off x="7191528" y="3762022"/>
              <a:ext cx="45876" cy="64626"/>
            </a:xfrm>
            <a:custGeom>
              <a:avLst/>
              <a:gdLst/>
              <a:ahLst/>
              <a:cxnLst/>
              <a:rect l="l" t="t" r="r" b="b"/>
              <a:pathLst>
                <a:path w="1747" h="2461" extrusionOk="0">
                  <a:moveTo>
                    <a:pt x="1532" y="1"/>
                  </a:moveTo>
                  <a:cubicBezTo>
                    <a:pt x="489" y="1"/>
                    <a:pt x="0" y="1420"/>
                    <a:pt x="952" y="2039"/>
                  </a:cubicBezTo>
                  <a:lnTo>
                    <a:pt x="952" y="2460"/>
                  </a:lnTo>
                  <a:lnTo>
                    <a:pt x="1335" y="2460"/>
                  </a:lnTo>
                  <a:lnTo>
                    <a:pt x="1335" y="2039"/>
                  </a:lnTo>
                  <a:cubicBezTo>
                    <a:pt x="493" y="1494"/>
                    <a:pt x="761" y="192"/>
                    <a:pt x="1746" y="20"/>
                  </a:cubicBezTo>
                  <a:cubicBezTo>
                    <a:pt x="1673" y="7"/>
                    <a:pt x="1601" y="1"/>
                    <a:pt x="15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825;p52">
              <a:extLst>
                <a:ext uri="{FF2B5EF4-FFF2-40B4-BE49-F238E27FC236}">
                  <a16:creationId xmlns:a16="http://schemas.microsoft.com/office/drawing/2014/main" id="{DFC1F20E-432C-0D81-9C32-575EAEF98AD0}"/>
                </a:ext>
              </a:extLst>
            </p:cNvPr>
            <p:cNvSpPr/>
            <p:nvPr/>
          </p:nvSpPr>
          <p:spPr>
            <a:xfrm>
              <a:off x="7166503" y="3827882"/>
              <a:ext cx="10084" cy="130696"/>
            </a:xfrm>
            <a:custGeom>
              <a:avLst/>
              <a:gdLst/>
              <a:ahLst/>
              <a:cxnLst/>
              <a:rect l="l" t="t" r="r" b="b"/>
              <a:pathLst>
                <a:path w="384" h="4977" extrusionOk="0">
                  <a:moveTo>
                    <a:pt x="383" y="0"/>
                  </a:moveTo>
                  <a:cubicBezTo>
                    <a:pt x="201" y="58"/>
                    <a:pt x="29" y="211"/>
                    <a:pt x="0" y="555"/>
                  </a:cubicBezTo>
                  <a:lnTo>
                    <a:pt x="0" y="4977"/>
                  </a:lnTo>
                  <a:lnTo>
                    <a:pt x="383" y="4977"/>
                  </a:lnTo>
                  <a:lnTo>
                    <a:pt x="383"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826;p52">
              <a:extLst>
                <a:ext uri="{FF2B5EF4-FFF2-40B4-BE49-F238E27FC236}">
                  <a16:creationId xmlns:a16="http://schemas.microsoft.com/office/drawing/2014/main" id="{05C70539-43D6-AAEB-AC04-72F377C15397}"/>
                </a:ext>
              </a:extLst>
            </p:cNvPr>
            <p:cNvSpPr/>
            <p:nvPr/>
          </p:nvSpPr>
          <p:spPr>
            <a:xfrm>
              <a:off x="7297698" y="3826621"/>
              <a:ext cx="9060" cy="50288"/>
            </a:xfrm>
            <a:custGeom>
              <a:avLst/>
              <a:gdLst/>
              <a:ahLst/>
              <a:cxnLst/>
              <a:rect l="l" t="t" r="r" b="b"/>
              <a:pathLst>
                <a:path w="345" h="1915" extrusionOk="0">
                  <a:moveTo>
                    <a:pt x="0" y="0"/>
                  </a:moveTo>
                  <a:lnTo>
                    <a:pt x="0" y="1914"/>
                  </a:lnTo>
                  <a:lnTo>
                    <a:pt x="345" y="1914"/>
                  </a:lnTo>
                  <a:lnTo>
                    <a:pt x="345"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827;p52">
              <a:extLst>
                <a:ext uri="{FF2B5EF4-FFF2-40B4-BE49-F238E27FC236}">
                  <a16:creationId xmlns:a16="http://schemas.microsoft.com/office/drawing/2014/main" id="{00CBB8B4-3FBC-4EBE-808F-24673031606B}"/>
                </a:ext>
              </a:extLst>
            </p:cNvPr>
            <p:cNvSpPr/>
            <p:nvPr/>
          </p:nvSpPr>
          <p:spPr>
            <a:xfrm>
              <a:off x="7297698" y="3908553"/>
              <a:ext cx="9060" cy="50025"/>
            </a:xfrm>
            <a:custGeom>
              <a:avLst/>
              <a:gdLst/>
              <a:ahLst/>
              <a:cxnLst/>
              <a:rect l="l" t="t" r="r" b="b"/>
              <a:pathLst>
                <a:path w="345" h="1905" extrusionOk="0">
                  <a:moveTo>
                    <a:pt x="0" y="0"/>
                  </a:moveTo>
                  <a:lnTo>
                    <a:pt x="0" y="1905"/>
                  </a:lnTo>
                  <a:lnTo>
                    <a:pt x="345" y="1905"/>
                  </a:lnTo>
                  <a:lnTo>
                    <a:pt x="345"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4" name="Google Shape;454;p27"/>
          <p:cNvSpPr txBox="1">
            <a:spLocks noGrp="1"/>
          </p:cNvSpPr>
          <p:nvPr>
            <p:ph type="body" idx="1"/>
          </p:nvPr>
        </p:nvSpPr>
        <p:spPr>
          <a:xfrm>
            <a:off x="496446" y="686866"/>
            <a:ext cx="8151108" cy="33660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2000" dirty="0">
                <a:solidFill>
                  <a:schemeClr val="accent3"/>
                </a:solidFill>
                <a:latin typeface="Golos Text Medium"/>
                <a:ea typeface="Golos Text Medium"/>
                <a:cs typeface="Golos Text Medium"/>
                <a:sym typeface="Golos Text Medium"/>
              </a:rPr>
              <a:t>(</a:t>
            </a:r>
            <a:r>
              <a:rPr lang="cs-CZ" sz="2000" dirty="0">
                <a:solidFill>
                  <a:schemeClr val="accent3"/>
                </a:solidFill>
                <a:latin typeface="Golos Text Medium"/>
                <a:ea typeface="Golos Text Medium"/>
                <a:cs typeface="Golos Text Medium"/>
                <a:sym typeface="Golos Text Medium"/>
              </a:rPr>
              <a:t>RQ1</a:t>
            </a:r>
            <a:r>
              <a:rPr lang="en" sz="2000" dirty="0">
                <a:solidFill>
                  <a:schemeClr val="accent3"/>
                </a:solidFill>
                <a:latin typeface="Golos Text Medium"/>
                <a:ea typeface="Golos Text Medium"/>
                <a:cs typeface="Golos Text Medium"/>
                <a:sym typeface="Golos Text Medium"/>
              </a:rPr>
              <a:t>)</a:t>
            </a:r>
            <a:r>
              <a:rPr lang="en" sz="2000" dirty="0">
                <a:latin typeface="Golos Text Medium"/>
                <a:ea typeface="Golos Text Medium"/>
                <a:cs typeface="Golos Text Medium"/>
                <a:sym typeface="Golos Text Medium"/>
              </a:rPr>
              <a:t> </a:t>
            </a:r>
            <a:r>
              <a:rPr lang="en-US" sz="2000" dirty="0">
                <a:latin typeface="Golos Text Medium"/>
                <a:cs typeface="Golos Text Medium"/>
              </a:rPr>
              <a:t>What are the associations between three types of digital skills (i.e., technical/operational; communication/interaction; and content creation/production) and different types of sexting behaviors (wanted and unwanted receiving and sending sexts of yourself), while controlling for age, gender, sensation seeking, symptoms of depression, and country of origin? </a:t>
            </a:r>
            <a:endParaRPr lang="cs-CZ" sz="2000" dirty="0">
              <a:latin typeface="Golos Text Medium"/>
              <a:cs typeface="Golos Text Medium"/>
            </a:endParaRPr>
          </a:p>
          <a:p>
            <a:pPr marL="0" lvl="0" indent="0" algn="l" rtl="0">
              <a:spcBef>
                <a:spcPts val="1000"/>
              </a:spcBef>
              <a:spcAft>
                <a:spcPts val="0"/>
              </a:spcAft>
              <a:buNone/>
            </a:pPr>
            <a:endParaRPr sz="2000" dirty="0">
              <a:latin typeface="Golos Text Medium"/>
              <a:cs typeface="Golos Text Medium"/>
            </a:endParaRPr>
          </a:p>
          <a:p>
            <a:pPr marL="0" indent="0">
              <a:spcBef>
                <a:spcPts val="1000"/>
              </a:spcBef>
              <a:buNone/>
            </a:pPr>
            <a:r>
              <a:rPr lang="en" sz="2000" dirty="0">
                <a:solidFill>
                  <a:schemeClr val="accent3"/>
                </a:solidFill>
                <a:latin typeface="Golos Text Medium"/>
                <a:ea typeface="Golos Text Medium"/>
                <a:cs typeface="Golos Text Medium"/>
                <a:sym typeface="Golos Text Medium"/>
              </a:rPr>
              <a:t>(</a:t>
            </a:r>
            <a:r>
              <a:rPr lang="cs-CZ" sz="2000" dirty="0">
                <a:solidFill>
                  <a:schemeClr val="accent3"/>
                </a:solidFill>
                <a:latin typeface="Golos Text Medium"/>
                <a:ea typeface="Golos Text Medium"/>
                <a:cs typeface="Golos Text Medium"/>
                <a:sym typeface="Golos Text Medium"/>
              </a:rPr>
              <a:t>RQ2</a:t>
            </a:r>
            <a:r>
              <a:rPr lang="en" sz="2000" dirty="0">
                <a:solidFill>
                  <a:schemeClr val="accent3"/>
                </a:solidFill>
                <a:latin typeface="Golos Text Medium"/>
                <a:ea typeface="Golos Text Medium"/>
                <a:cs typeface="Golos Text Medium"/>
                <a:sym typeface="Golos Text Medium"/>
              </a:rPr>
              <a:t>)</a:t>
            </a:r>
            <a:r>
              <a:rPr lang="en" sz="2000" dirty="0">
                <a:latin typeface="Golos Text Medium"/>
                <a:ea typeface="Golos Text Medium"/>
                <a:cs typeface="Golos Text Medium"/>
                <a:sym typeface="Golos Text Medium"/>
              </a:rPr>
              <a:t> </a:t>
            </a:r>
            <a:r>
              <a:rPr lang="en-US" sz="2000" dirty="0">
                <a:latin typeface="Golos Text Medium"/>
                <a:cs typeface="Golos Text Medium"/>
              </a:rPr>
              <a:t>How do these associations differ regarding the frequency of engagement in these sexting behaviors?</a:t>
            </a:r>
            <a:endParaRPr lang="cs-CZ" sz="2000" dirty="0">
              <a:latin typeface="Golos Text Medium"/>
              <a:cs typeface="Golos Text Medium"/>
            </a:endParaRPr>
          </a:p>
        </p:txBody>
      </p:sp>
    </p:spTree>
    <p:extLst>
      <p:ext uri="{BB962C8B-B14F-4D97-AF65-F5344CB8AC3E}">
        <p14:creationId xmlns:p14="http://schemas.microsoft.com/office/powerpoint/2010/main" val="65891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7"/>
          <p:cNvSpPr txBox="1">
            <a:spLocks noGrp="1"/>
          </p:cNvSpPr>
          <p:nvPr>
            <p:ph type="title"/>
          </p:nvPr>
        </p:nvSpPr>
        <p:spPr>
          <a:xfrm>
            <a:off x="715100" y="535000"/>
            <a:ext cx="77139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err="1"/>
              <a:t>Methodology</a:t>
            </a:r>
            <a:endParaRPr dirty="0"/>
          </a:p>
        </p:txBody>
      </p:sp>
      <p:sp>
        <p:nvSpPr>
          <p:cNvPr id="454" name="Google Shape;454;p27"/>
          <p:cNvSpPr txBox="1">
            <a:spLocks noGrp="1"/>
          </p:cNvSpPr>
          <p:nvPr>
            <p:ph type="body" idx="1"/>
          </p:nvPr>
        </p:nvSpPr>
        <p:spPr>
          <a:xfrm>
            <a:off x="715050" y="1230774"/>
            <a:ext cx="7713900" cy="336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err="1"/>
              <a:t>Exploratory</a:t>
            </a:r>
            <a:r>
              <a:rPr lang="cs-CZ" dirty="0"/>
              <a:t> study </a:t>
            </a:r>
            <a:r>
              <a:rPr lang="cs-CZ" dirty="0" err="1"/>
              <a:t>using</a:t>
            </a:r>
            <a:r>
              <a:rPr lang="cs-CZ" dirty="0"/>
              <a:t> </a:t>
            </a:r>
            <a:r>
              <a:rPr lang="cs-CZ" dirty="0" err="1"/>
              <a:t>multinomial</a:t>
            </a:r>
            <a:r>
              <a:rPr lang="cs-CZ" dirty="0"/>
              <a:t> </a:t>
            </a:r>
            <a:r>
              <a:rPr lang="cs-CZ" dirty="0" err="1"/>
              <a:t>regressions</a:t>
            </a:r>
            <a:r>
              <a:rPr lang="en" dirty="0"/>
              <a:t>: </a:t>
            </a:r>
            <a:endParaRPr dirty="0"/>
          </a:p>
          <a:p>
            <a:pPr marL="0" lvl="0" indent="0" algn="l" rtl="0">
              <a:spcBef>
                <a:spcPts val="1000"/>
              </a:spcBef>
              <a:spcAft>
                <a:spcPts val="0"/>
              </a:spcAft>
              <a:buNone/>
            </a:pPr>
            <a:r>
              <a:rPr lang="en" sz="2000" dirty="0">
                <a:solidFill>
                  <a:schemeClr val="accent3"/>
                </a:solidFill>
                <a:latin typeface="Golos Text Medium"/>
                <a:ea typeface="Golos Text Medium"/>
                <a:cs typeface="Golos Text Medium"/>
                <a:sym typeface="Golos Text Medium"/>
              </a:rPr>
              <a:t>(a)</a:t>
            </a:r>
            <a:r>
              <a:rPr lang="en" sz="2000" dirty="0">
                <a:latin typeface="Golos Text Medium"/>
                <a:ea typeface="Golos Text Medium"/>
                <a:cs typeface="Golos Text Medium"/>
                <a:sym typeface="Golos Text Medium"/>
              </a:rPr>
              <a:t> </a:t>
            </a:r>
            <a:r>
              <a:rPr lang="cs-CZ" sz="2000" dirty="0">
                <a:latin typeface="Golos Text Medium"/>
                <a:ea typeface="Golos Text Medium"/>
                <a:cs typeface="Golos Text Medium"/>
                <a:sym typeface="Golos Text Medium"/>
              </a:rPr>
              <a:t>Sample: </a:t>
            </a:r>
            <a:r>
              <a:rPr lang="cs-CZ" sz="2000" dirty="0" err="1">
                <a:latin typeface="Golos Text Medium"/>
                <a:ea typeface="Golos Text Medium"/>
                <a:cs typeface="Golos Text Medium"/>
                <a:sym typeface="Golos Text Medium"/>
              </a:rPr>
              <a:t>the</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ySKILLS</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project</a:t>
            </a:r>
            <a:endParaRPr sz="2000" dirty="0">
              <a:latin typeface="Golos Text Medium"/>
              <a:ea typeface="Golos Text Medium"/>
              <a:cs typeface="Golos Text Medium"/>
              <a:sym typeface="Golos Text Medium"/>
            </a:endParaRPr>
          </a:p>
          <a:p>
            <a:pPr marL="0" lvl="0" indent="0" algn="l" rtl="0">
              <a:spcBef>
                <a:spcPts val="1000"/>
              </a:spcBef>
              <a:spcAft>
                <a:spcPts val="0"/>
              </a:spcAft>
              <a:buNone/>
            </a:pPr>
            <a:r>
              <a:rPr lang="cs-CZ" dirty="0" err="1"/>
              <a:t>Estonian</a:t>
            </a:r>
            <a:r>
              <a:rPr lang="cs-CZ" dirty="0"/>
              <a:t>, </a:t>
            </a:r>
            <a:r>
              <a:rPr lang="cs-CZ" dirty="0" err="1"/>
              <a:t>Finnish</a:t>
            </a:r>
            <a:r>
              <a:rPr lang="cs-CZ" dirty="0"/>
              <a:t> &amp; </a:t>
            </a:r>
            <a:r>
              <a:rPr lang="cs-CZ" dirty="0" err="1"/>
              <a:t>Italian</a:t>
            </a:r>
            <a:r>
              <a:rPr lang="cs-CZ" dirty="0"/>
              <a:t> </a:t>
            </a:r>
            <a:r>
              <a:rPr lang="cs-CZ" dirty="0" err="1"/>
              <a:t>adolescents</a:t>
            </a:r>
            <a:r>
              <a:rPr lang="cs-CZ" dirty="0"/>
              <a:t> </a:t>
            </a:r>
            <a:r>
              <a:rPr lang="cs-CZ" dirty="0" err="1"/>
              <a:t>aged</a:t>
            </a:r>
            <a:r>
              <a:rPr lang="en-US" dirty="0"/>
              <a:t> 12-17</a:t>
            </a:r>
            <a:r>
              <a:rPr lang="cs-CZ" dirty="0"/>
              <a:t> (</a:t>
            </a:r>
            <a:r>
              <a:rPr lang="en-US" dirty="0"/>
              <a:t>Mage = 14.41</a:t>
            </a:r>
            <a:r>
              <a:rPr lang="cs-CZ" dirty="0"/>
              <a:t>)</a:t>
            </a:r>
            <a:r>
              <a:rPr lang="en-US" dirty="0"/>
              <a:t>, 48.1% girls, N = 2,953</a:t>
            </a:r>
            <a:endParaRPr dirty="0"/>
          </a:p>
          <a:p>
            <a:pPr marL="0" lvl="0" indent="0" algn="l" rtl="0">
              <a:spcBef>
                <a:spcPts val="1000"/>
              </a:spcBef>
              <a:spcAft>
                <a:spcPts val="0"/>
              </a:spcAft>
              <a:buNone/>
            </a:pPr>
            <a:r>
              <a:rPr lang="en" sz="2000" dirty="0">
                <a:solidFill>
                  <a:schemeClr val="accent3"/>
                </a:solidFill>
                <a:latin typeface="Golos Text Medium"/>
                <a:ea typeface="Golos Text Medium"/>
                <a:cs typeface="Golos Text Medium"/>
                <a:sym typeface="Golos Text Medium"/>
              </a:rPr>
              <a:t>(b)</a:t>
            </a:r>
            <a:r>
              <a:rPr lang="en"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Measures</a:t>
            </a:r>
            <a:endParaRPr sz="2000" dirty="0">
              <a:latin typeface="Golos Text Medium"/>
              <a:ea typeface="Golos Text Medium"/>
              <a:cs typeface="Golos Text Medium"/>
              <a:sym typeface="Golos Text Medium"/>
            </a:endParaRPr>
          </a:p>
          <a:p>
            <a:pPr marL="285750" indent="-285750">
              <a:lnSpc>
                <a:spcPct val="100000"/>
              </a:lnSpc>
              <a:spcBef>
                <a:spcPts val="1000"/>
              </a:spcBef>
              <a:spcAft>
                <a:spcPts val="1000"/>
              </a:spcAft>
            </a:pPr>
            <a:r>
              <a:rPr lang="cs-CZ" dirty="0" err="1"/>
              <a:t>Sexting</a:t>
            </a:r>
            <a:r>
              <a:rPr lang="cs-CZ" dirty="0"/>
              <a:t>: </a:t>
            </a:r>
            <a:r>
              <a:rPr lang="cs-CZ" dirty="0" err="1"/>
              <a:t>expected</a:t>
            </a:r>
            <a:r>
              <a:rPr lang="cs-CZ" dirty="0"/>
              <a:t> and </a:t>
            </a:r>
            <a:r>
              <a:rPr lang="cs-CZ" dirty="0" err="1"/>
              <a:t>unexpected</a:t>
            </a:r>
            <a:r>
              <a:rPr lang="cs-CZ" dirty="0"/>
              <a:t> </a:t>
            </a:r>
            <a:r>
              <a:rPr lang="cs-CZ" dirty="0" err="1"/>
              <a:t>receiving</a:t>
            </a:r>
            <a:r>
              <a:rPr lang="cs-CZ" dirty="0"/>
              <a:t> </a:t>
            </a:r>
            <a:r>
              <a:rPr lang="cs-CZ" dirty="0" err="1"/>
              <a:t>of</a:t>
            </a:r>
            <a:r>
              <a:rPr lang="cs-CZ" dirty="0"/>
              <a:t> </a:t>
            </a:r>
            <a:r>
              <a:rPr lang="cs-CZ" dirty="0" err="1"/>
              <a:t>sexts</a:t>
            </a:r>
            <a:r>
              <a:rPr lang="cs-CZ" dirty="0"/>
              <a:t>, </a:t>
            </a:r>
            <a:r>
              <a:rPr lang="cs-CZ" dirty="0" err="1"/>
              <a:t>sending</a:t>
            </a:r>
            <a:r>
              <a:rPr lang="cs-CZ" dirty="0"/>
              <a:t> </a:t>
            </a:r>
            <a:r>
              <a:rPr lang="cs-CZ" dirty="0" err="1"/>
              <a:t>of</a:t>
            </a:r>
            <a:r>
              <a:rPr lang="cs-CZ" dirty="0"/>
              <a:t> </a:t>
            </a:r>
            <a:r>
              <a:rPr lang="cs-CZ" dirty="0" err="1"/>
              <a:t>sexts</a:t>
            </a:r>
            <a:endParaRPr lang="cs-CZ" dirty="0"/>
          </a:p>
          <a:p>
            <a:pPr marL="285750" indent="-285750">
              <a:lnSpc>
                <a:spcPct val="100000"/>
              </a:lnSpc>
              <a:spcBef>
                <a:spcPts val="1000"/>
              </a:spcBef>
              <a:spcAft>
                <a:spcPts val="1000"/>
              </a:spcAft>
            </a:pPr>
            <a:r>
              <a:rPr lang="cs-CZ" dirty="0" err="1"/>
              <a:t>Skills</a:t>
            </a:r>
            <a:r>
              <a:rPr lang="cs-CZ" dirty="0"/>
              <a:t>: </a:t>
            </a:r>
            <a:r>
              <a:rPr lang="cs-CZ" dirty="0" err="1"/>
              <a:t>Youth</a:t>
            </a:r>
            <a:r>
              <a:rPr lang="cs-CZ" dirty="0"/>
              <a:t> Digital </a:t>
            </a:r>
            <a:r>
              <a:rPr lang="cs-CZ" dirty="0" err="1"/>
              <a:t>Skills</a:t>
            </a:r>
            <a:r>
              <a:rPr lang="cs-CZ" dirty="0"/>
              <a:t> </a:t>
            </a:r>
            <a:r>
              <a:rPr lang="cs-CZ" dirty="0" err="1"/>
              <a:t>Indicator</a:t>
            </a:r>
            <a:r>
              <a:rPr lang="cs-CZ" dirty="0"/>
              <a:t> (</a:t>
            </a:r>
            <a:r>
              <a:rPr lang="cs-CZ" dirty="0" err="1"/>
              <a:t>yDSI</a:t>
            </a:r>
            <a:r>
              <a:rPr lang="cs-CZ" dirty="0"/>
              <a:t>) </a:t>
            </a:r>
            <a:r>
              <a:rPr lang="cs-CZ" dirty="0" err="1"/>
              <a:t>scale</a:t>
            </a:r>
            <a:r>
              <a:rPr lang="cs-CZ" dirty="0"/>
              <a:t> (</a:t>
            </a:r>
            <a:r>
              <a:rPr lang="cs-CZ" dirty="0" err="1"/>
              <a:t>Helsper</a:t>
            </a:r>
            <a:r>
              <a:rPr lang="cs-CZ" dirty="0"/>
              <a:t> et al., 2020) – </a:t>
            </a:r>
            <a:r>
              <a:rPr lang="cs-CZ" dirty="0" err="1"/>
              <a:t>communication</a:t>
            </a:r>
            <a:r>
              <a:rPr lang="cs-CZ" dirty="0"/>
              <a:t>/</a:t>
            </a:r>
            <a:r>
              <a:rPr lang="cs-CZ" dirty="0" err="1"/>
              <a:t>interaction</a:t>
            </a:r>
            <a:r>
              <a:rPr lang="cs-CZ" dirty="0"/>
              <a:t> (</a:t>
            </a:r>
            <a:r>
              <a:rPr lang="en-US" dirty="0"/>
              <a:t>ω = .70</a:t>
            </a:r>
            <a:r>
              <a:rPr lang="cs-CZ" dirty="0"/>
              <a:t>), </a:t>
            </a:r>
            <a:r>
              <a:rPr lang="cs-CZ" dirty="0" err="1"/>
              <a:t>technical</a:t>
            </a:r>
            <a:r>
              <a:rPr lang="cs-CZ" dirty="0"/>
              <a:t>/</a:t>
            </a:r>
            <a:r>
              <a:rPr lang="cs-CZ" dirty="0" err="1"/>
              <a:t>operational</a:t>
            </a:r>
            <a:r>
              <a:rPr lang="cs-CZ" dirty="0"/>
              <a:t> </a:t>
            </a:r>
            <a:r>
              <a:rPr lang="en-US" dirty="0"/>
              <a:t>ω = .7</a:t>
            </a:r>
            <a:r>
              <a:rPr lang="cs-CZ" dirty="0"/>
              <a:t>1), </a:t>
            </a:r>
            <a:r>
              <a:rPr lang="cs-CZ" dirty="0" err="1"/>
              <a:t>content</a:t>
            </a:r>
            <a:r>
              <a:rPr lang="cs-CZ" dirty="0"/>
              <a:t> </a:t>
            </a:r>
            <a:r>
              <a:rPr lang="cs-CZ" dirty="0" err="1"/>
              <a:t>creation</a:t>
            </a:r>
            <a:r>
              <a:rPr lang="cs-CZ" dirty="0"/>
              <a:t>/</a:t>
            </a:r>
            <a:r>
              <a:rPr lang="cs-CZ" dirty="0" err="1"/>
              <a:t>production</a:t>
            </a:r>
            <a:r>
              <a:rPr lang="cs-CZ" dirty="0"/>
              <a:t> (</a:t>
            </a:r>
            <a:r>
              <a:rPr lang="en-US" dirty="0"/>
              <a:t>ω = .7</a:t>
            </a:r>
            <a:r>
              <a:rPr lang="cs-CZ" dirty="0"/>
              <a:t>8)</a:t>
            </a:r>
          </a:p>
          <a:p>
            <a:pPr marL="285750" indent="-285750">
              <a:lnSpc>
                <a:spcPct val="100000"/>
              </a:lnSpc>
              <a:spcBef>
                <a:spcPts val="1000"/>
              </a:spcBef>
              <a:spcAft>
                <a:spcPts val="1000"/>
              </a:spcAft>
            </a:pPr>
            <a:r>
              <a:rPr lang="cs-CZ" dirty="0" err="1"/>
              <a:t>Control</a:t>
            </a:r>
            <a:r>
              <a:rPr lang="cs-CZ" dirty="0"/>
              <a:t> </a:t>
            </a:r>
            <a:r>
              <a:rPr lang="cs-CZ" dirty="0" err="1"/>
              <a:t>variables</a:t>
            </a:r>
            <a:r>
              <a:rPr lang="cs-CZ" dirty="0"/>
              <a:t>: </a:t>
            </a:r>
            <a:r>
              <a:rPr lang="cs-CZ" dirty="0" err="1"/>
              <a:t>age</a:t>
            </a:r>
            <a:r>
              <a:rPr lang="cs-CZ" dirty="0"/>
              <a:t>, gender, </a:t>
            </a:r>
            <a:r>
              <a:rPr lang="cs-CZ" dirty="0" err="1"/>
              <a:t>sensation</a:t>
            </a:r>
            <a:r>
              <a:rPr lang="cs-CZ" dirty="0"/>
              <a:t> </a:t>
            </a:r>
            <a:r>
              <a:rPr lang="cs-CZ" dirty="0" err="1"/>
              <a:t>seeeking</a:t>
            </a:r>
            <a:r>
              <a:rPr lang="cs-CZ" dirty="0"/>
              <a:t> (</a:t>
            </a:r>
            <a:r>
              <a:rPr lang="en-US" dirty="0"/>
              <a:t>ω = .7</a:t>
            </a:r>
            <a:r>
              <a:rPr lang="cs-CZ" dirty="0"/>
              <a:t>4), </a:t>
            </a:r>
            <a:r>
              <a:rPr lang="cs-CZ" dirty="0" err="1"/>
              <a:t>symptoms</a:t>
            </a:r>
            <a:r>
              <a:rPr lang="cs-CZ" dirty="0"/>
              <a:t> </a:t>
            </a:r>
            <a:r>
              <a:rPr lang="cs-CZ" dirty="0" err="1"/>
              <a:t>of</a:t>
            </a:r>
            <a:r>
              <a:rPr lang="cs-CZ" dirty="0"/>
              <a:t> </a:t>
            </a:r>
            <a:r>
              <a:rPr lang="cs-CZ" dirty="0" err="1"/>
              <a:t>depression</a:t>
            </a:r>
            <a:r>
              <a:rPr lang="cs-CZ" dirty="0"/>
              <a:t> (</a:t>
            </a:r>
            <a:r>
              <a:rPr lang="en-US" dirty="0"/>
              <a:t>ω = .7</a:t>
            </a:r>
            <a:r>
              <a:rPr lang="cs-CZ" dirty="0"/>
              <a:t>8)</a:t>
            </a:r>
            <a:endParaRPr dirty="0"/>
          </a:p>
        </p:txBody>
      </p:sp>
      <p:cxnSp>
        <p:nvCxnSpPr>
          <p:cNvPr id="455" name="Google Shape;455;p27"/>
          <p:cNvCxnSpPr/>
          <p:nvPr/>
        </p:nvCxnSpPr>
        <p:spPr>
          <a:xfrm>
            <a:off x="4772089" y="1909044"/>
            <a:ext cx="552600" cy="0"/>
          </a:xfrm>
          <a:prstGeom prst="straightConnector1">
            <a:avLst/>
          </a:prstGeom>
          <a:noFill/>
          <a:ln w="19050" cap="flat" cmpd="sng">
            <a:solidFill>
              <a:schemeClr val="dk1"/>
            </a:solidFill>
            <a:prstDash val="solid"/>
            <a:round/>
            <a:headEnd type="none" w="med" len="med"/>
            <a:tailEnd type="stealth" w="med" len="med"/>
          </a:ln>
        </p:spPr>
      </p:cxnSp>
      <p:cxnSp>
        <p:nvCxnSpPr>
          <p:cNvPr id="456" name="Google Shape;456;p27"/>
          <p:cNvCxnSpPr/>
          <p:nvPr/>
        </p:nvCxnSpPr>
        <p:spPr>
          <a:xfrm>
            <a:off x="2503309" y="2759905"/>
            <a:ext cx="552600" cy="0"/>
          </a:xfrm>
          <a:prstGeom prst="straightConnector1">
            <a:avLst/>
          </a:prstGeom>
          <a:noFill/>
          <a:ln w="19050" cap="flat" cmpd="sng">
            <a:solidFill>
              <a:schemeClr val="dk1"/>
            </a:solidFill>
            <a:prstDash val="solid"/>
            <a:round/>
            <a:headEnd type="none" w="med" len="med"/>
            <a:tailEnd type="stealth" w="med" len="med"/>
          </a:ln>
        </p:spPr>
      </p:cxnSp>
      <p:grpSp>
        <p:nvGrpSpPr>
          <p:cNvPr id="2" name="Google Shape;14798;p56">
            <a:extLst>
              <a:ext uri="{FF2B5EF4-FFF2-40B4-BE49-F238E27FC236}">
                <a16:creationId xmlns:a16="http://schemas.microsoft.com/office/drawing/2014/main" id="{911F758F-572C-CF62-19DD-1162801DC50E}"/>
              </a:ext>
            </a:extLst>
          </p:cNvPr>
          <p:cNvGrpSpPr/>
          <p:nvPr/>
        </p:nvGrpSpPr>
        <p:grpSpPr>
          <a:xfrm>
            <a:off x="7083739" y="345863"/>
            <a:ext cx="1561497" cy="1563181"/>
            <a:chOff x="6086331" y="2905337"/>
            <a:chExt cx="364441" cy="364834"/>
          </a:xfrm>
        </p:grpSpPr>
        <p:sp>
          <p:nvSpPr>
            <p:cNvPr id="3" name="Google Shape;14799;p56">
              <a:extLst>
                <a:ext uri="{FF2B5EF4-FFF2-40B4-BE49-F238E27FC236}">
                  <a16:creationId xmlns:a16="http://schemas.microsoft.com/office/drawing/2014/main" id="{B779E862-573E-BB05-87E8-E5DBD4420E92}"/>
                </a:ext>
              </a:extLst>
            </p:cNvPr>
            <p:cNvSpPr/>
            <p:nvPr/>
          </p:nvSpPr>
          <p:spPr>
            <a:xfrm>
              <a:off x="6086331" y="2905337"/>
              <a:ext cx="277407" cy="277433"/>
            </a:xfrm>
            <a:custGeom>
              <a:avLst/>
              <a:gdLst/>
              <a:ahLst/>
              <a:cxnLst/>
              <a:rect l="l" t="t" r="r" b="b"/>
              <a:pathLst>
                <a:path w="10582" h="10583" extrusionOk="0">
                  <a:moveTo>
                    <a:pt x="4952" y="1"/>
                  </a:moveTo>
                  <a:cubicBezTo>
                    <a:pt x="4735" y="1"/>
                    <a:pt x="4533" y="160"/>
                    <a:pt x="4490" y="391"/>
                  </a:cubicBezTo>
                  <a:lnTo>
                    <a:pt x="4245" y="1589"/>
                  </a:lnTo>
                  <a:cubicBezTo>
                    <a:pt x="3956" y="1675"/>
                    <a:pt x="3667" y="1791"/>
                    <a:pt x="3407" y="1935"/>
                  </a:cubicBezTo>
                  <a:lnTo>
                    <a:pt x="2382" y="1257"/>
                  </a:lnTo>
                  <a:cubicBezTo>
                    <a:pt x="2303" y="1202"/>
                    <a:pt x="2210" y="1175"/>
                    <a:pt x="2117" y="1175"/>
                  </a:cubicBezTo>
                  <a:cubicBezTo>
                    <a:pt x="1992" y="1175"/>
                    <a:pt x="1867" y="1223"/>
                    <a:pt x="1776" y="1315"/>
                  </a:cubicBezTo>
                  <a:lnTo>
                    <a:pt x="1314" y="1791"/>
                  </a:lnTo>
                  <a:cubicBezTo>
                    <a:pt x="1155" y="1950"/>
                    <a:pt x="1127" y="2195"/>
                    <a:pt x="1256" y="2397"/>
                  </a:cubicBezTo>
                  <a:lnTo>
                    <a:pt x="1935" y="3408"/>
                  </a:lnTo>
                  <a:cubicBezTo>
                    <a:pt x="1776" y="3668"/>
                    <a:pt x="1661" y="3956"/>
                    <a:pt x="1589" y="4259"/>
                  </a:cubicBezTo>
                  <a:lnTo>
                    <a:pt x="376" y="4490"/>
                  </a:lnTo>
                  <a:cubicBezTo>
                    <a:pt x="159" y="4534"/>
                    <a:pt x="1" y="4736"/>
                    <a:pt x="1" y="4967"/>
                  </a:cubicBezTo>
                  <a:lnTo>
                    <a:pt x="1" y="5616"/>
                  </a:lnTo>
                  <a:cubicBezTo>
                    <a:pt x="1" y="5847"/>
                    <a:pt x="159" y="6049"/>
                    <a:pt x="376" y="6093"/>
                  </a:cubicBezTo>
                  <a:lnTo>
                    <a:pt x="1589" y="6338"/>
                  </a:lnTo>
                  <a:cubicBezTo>
                    <a:pt x="1661" y="6627"/>
                    <a:pt x="1776" y="6915"/>
                    <a:pt x="1935" y="7175"/>
                  </a:cubicBezTo>
                  <a:lnTo>
                    <a:pt x="1256" y="8200"/>
                  </a:lnTo>
                  <a:cubicBezTo>
                    <a:pt x="1127" y="8388"/>
                    <a:pt x="1155" y="8633"/>
                    <a:pt x="1314" y="8807"/>
                  </a:cubicBezTo>
                  <a:lnTo>
                    <a:pt x="1776" y="9268"/>
                  </a:lnTo>
                  <a:cubicBezTo>
                    <a:pt x="1867" y="9360"/>
                    <a:pt x="1992" y="9408"/>
                    <a:pt x="2117" y="9408"/>
                  </a:cubicBezTo>
                  <a:cubicBezTo>
                    <a:pt x="2210" y="9408"/>
                    <a:pt x="2303" y="9381"/>
                    <a:pt x="2382" y="9326"/>
                  </a:cubicBezTo>
                  <a:lnTo>
                    <a:pt x="3407" y="8648"/>
                  </a:lnTo>
                  <a:cubicBezTo>
                    <a:pt x="3667" y="8792"/>
                    <a:pt x="3956" y="8908"/>
                    <a:pt x="4245" y="8994"/>
                  </a:cubicBezTo>
                  <a:lnTo>
                    <a:pt x="4490" y="10192"/>
                  </a:lnTo>
                  <a:cubicBezTo>
                    <a:pt x="4533" y="10423"/>
                    <a:pt x="4735" y="10582"/>
                    <a:pt x="4952" y="10582"/>
                  </a:cubicBezTo>
                  <a:lnTo>
                    <a:pt x="5616" y="10582"/>
                  </a:lnTo>
                  <a:cubicBezTo>
                    <a:pt x="5847" y="10582"/>
                    <a:pt x="6035" y="10423"/>
                    <a:pt x="6078" y="10192"/>
                  </a:cubicBezTo>
                  <a:lnTo>
                    <a:pt x="6323" y="8994"/>
                  </a:lnTo>
                  <a:cubicBezTo>
                    <a:pt x="6612" y="8908"/>
                    <a:pt x="6901" y="8792"/>
                    <a:pt x="7175" y="8648"/>
                  </a:cubicBezTo>
                  <a:lnTo>
                    <a:pt x="8186" y="9326"/>
                  </a:lnTo>
                  <a:cubicBezTo>
                    <a:pt x="8265" y="9381"/>
                    <a:pt x="8358" y="9408"/>
                    <a:pt x="8451" y="9408"/>
                  </a:cubicBezTo>
                  <a:cubicBezTo>
                    <a:pt x="8576" y="9408"/>
                    <a:pt x="8701" y="9360"/>
                    <a:pt x="8792" y="9268"/>
                  </a:cubicBezTo>
                  <a:lnTo>
                    <a:pt x="9254" y="8807"/>
                  </a:lnTo>
                  <a:cubicBezTo>
                    <a:pt x="9413" y="8633"/>
                    <a:pt x="9441" y="8388"/>
                    <a:pt x="9311" y="8200"/>
                  </a:cubicBezTo>
                  <a:lnTo>
                    <a:pt x="8633" y="7175"/>
                  </a:lnTo>
                  <a:cubicBezTo>
                    <a:pt x="8792" y="6915"/>
                    <a:pt x="8907" y="6627"/>
                    <a:pt x="8994" y="6338"/>
                  </a:cubicBezTo>
                  <a:lnTo>
                    <a:pt x="10192" y="6093"/>
                  </a:lnTo>
                  <a:cubicBezTo>
                    <a:pt x="10409" y="6049"/>
                    <a:pt x="10567" y="5847"/>
                    <a:pt x="10582" y="5616"/>
                  </a:cubicBezTo>
                  <a:lnTo>
                    <a:pt x="10582" y="4967"/>
                  </a:lnTo>
                  <a:cubicBezTo>
                    <a:pt x="10567" y="4736"/>
                    <a:pt x="10409" y="4534"/>
                    <a:pt x="10192" y="4490"/>
                  </a:cubicBezTo>
                  <a:lnTo>
                    <a:pt x="8994" y="4259"/>
                  </a:lnTo>
                  <a:cubicBezTo>
                    <a:pt x="8907" y="3956"/>
                    <a:pt x="8792" y="3682"/>
                    <a:pt x="8647" y="3408"/>
                  </a:cubicBezTo>
                  <a:lnTo>
                    <a:pt x="9311" y="2397"/>
                  </a:lnTo>
                  <a:cubicBezTo>
                    <a:pt x="9441" y="2195"/>
                    <a:pt x="9413" y="1950"/>
                    <a:pt x="9254" y="1791"/>
                  </a:cubicBezTo>
                  <a:lnTo>
                    <a:pt x="8792" y="1315"/>
                  </a:lnTo>
                  <a:cubicBezTo>
                    <a:pt x="8701" y="1223"/>
                    <a:pt x="8576" y="1175"/>
                    <a:pt x="8451" y="1175"/>
                  </a:cubicBezTo>
                  <a:cubicBezTo>
                    <a:pt x="8358" y="1175"/>
                    <a:pt x="8265" y="1202"/>
                    <a:pt x="8186" y="1257"/>
                  </a:cubicBezTo>
                  <a:lnTo>
                    <a:pt x="7175" y="1935"/>
                  </a:lnTo>
                  <a:cubicBezTo>
                    <a:pt x="6901" y="1791"/>
                    <a:pt x="6612" y="1675"/>
                    <a:pt x="6323" y="1589"/>
                  </a:cubicBezTo>
                  <a:lnTo>
                    <a:pt x="6078" y="391"/>
                  </a:lnTo>
                  <a:cubicBezTo>
                    <a:pt x="6035" y="160"/>
                    <a:pt x="5847" y="1"/>
                    <a:pt x="5616" y="1"/>
                  </a:cubicBezTo>
                  <a:close/>
                </a:path>
              </a:pathLst>
            </a:custGeom>
            <a:solidFill>
              <a:srgbClr val="C2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4800;p56">
              <a:extLst>
                <a:ext uri="{FF2B5EF4-FFF2-40B4-BE49-F238E27FC236}">
                  <a16:creationId xmlns:a16="http://schemas.microsoft.com/office/drawing/2014/main" id="{0305FC9D-14B0-1E19-555B-2E2F81363404}"/>
                </a:ext>
              </a:extLst>
            </p:cNvPr>
            <p:cNvSpPr/>
            <p:nvPr/>
          </p:nvSpPr>
          <p:spPr>
            <a:xfrm>
              <a:off x="6143480" y="2983301"/>
              <a:ext cx="142321" cy="121821"/>
            </a:xfrm>
            <a:custGeom>
              <a:avLst/>
              <a:gdLst/>
              <a:ahLst/>
              <a:cxnLst/>
              <a:rect l="l" t="t" r="r" b="b"/>
              <a:pathLst>
                <a:path w="5429" h="4647" extrusionOk="0">
                  <a:moveTo>
                    <a:pt x="3104" y="1"/>
                  </a:moveTo>
                  <a:cubicBezTo>
                    <a:pt x="1040" y="1"/>
                    <a:pt x="0" y="2498"/>
                    <a:pt x="1458" y="3956"/>
                  </a:cubicBezTo>
                  <a:cubicBezTo>
                    <a:pt x="1931" y="4433"/>
                    <a:pt x="2515" y="4647"/>
                    <a:pt x="3087" y="4647"/>
                  </a:cubicBezTo>
                  <a:cubicBezTo>
                    <a:pt x="4281" y="4647"/>
                    <a:pt x="5428" y="3720"/>
                    <a:pt x="5428" y="2325"/>
                  </a:cubicBezTo>
                  <a:cubicBezTo>
                    <a:pt x="5428" y="1040"/>
                    <a:pt x="4389" y="1"/>
                    <a:pt x="3104" y="1"/>
                  </a:cubicBezTo>
                  <a:close/>
                </a:path>
              </a:pathLst>
            </a:custGeom>
            <a:solidFill>
              <a:srgbClr val="EB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801;p56">
              <a:extLst>
                <a:ext uri="{FF2B5EF4-FFF2-40B4-BE49-F238E27FC236}">
                  <a16:creationId xmlns:a16="http://schemas.microsoft.com/office/drawing/2014/main" id="{3E56F503-A6CF-D52B-7755-3DD0D11654EE}"/>
                </a:ext>
              </a:extLst>
            </p:cNvPr>
            <p:cNvSpPr/>
            <p:nvPr/>
          </p:nvSpPr>
          <p:spPr>
            <a:xfrm>
              <a:off x="6184349" y="3013946"/>
              <a:ext cx="70781" cy="60557"/>
            </a:xfrm>
            <a:custGeom>
              <a:avLst/>
              <a:gdLst/>
              <a:ahLst/>
              <a:cxnLst/>
              <a:rect l="l" t="t" r="r" b="b"/>
              <a:pathLst>
                <a:path w="2700" h="2310" extrusionOk="0">
                  <a:moveTo>
                    <a:pt x="1545" y="1"/>
                  </a:moveTo>
                  <a:cubicBezTo>
                    <a:pt x="520" y="1"/>
                    <a:pt x="0" y="1242"/>
                    <a:pt x="722" y="1964"/>
                  </a:cubicBezTo>
                  <a:cubicBezTo>
                    <a:pt x="961" y="2203"/>
                    <a:pt x="1253" y="2310"/>
                    <a:pt x="1539" y="2310"/>
                  </a:cubicBezTo>
                  <a:cubicBezTo>
                    <a:pt x="2134" y="2310"/>
                    <a:pt x="2700" y="1848"/>
                    <a:pt x="2700" y="1156"/>
                  </a:cubicBezTo>
                  <a:cubicBezTo>
                    <a:pt x="2700" y="506"/>
                    <a:pt x="2180" y="1"/>
                    <a:pt x="1545" y="1"/>
                  </a:cubicBezTo>
                  <a:close/>
                </a:path>
              </a:pathLst>
            </a:custGeom>
            <a:solidFill>
              <a:srgbClr val="6D8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802;p56">
              <a:extLst>
                <a:ext uri="{FF2B5EF4-FFF2-40B4-BE49-F238E27FC236}">
                  <a16:creationId xmlns:a16="http://schemas.microsoft.com/office/drawing/2014/main" id="{A1048D51-6846-5F47-EF9C-ADC7B73E1189}"/>
                </a:ext>
              </a:extLst>
            </p:cNvPr>
            <p:cNvSpPr/>
            <p:nvPr/>
          </p:nvSpPr>
          <p:spPr>
            <a:xfrm>
              <a:off x="6268368" y="3087374"/>
              <a:ext cx="182404" cy="182797"/>
            </a:xfrm>
            <a:custGeom>
              <a:avLst/>
              <a:gdLst/>
              <a:ahLst/>
              <a:cxnLst/>
              <a:rect l="l" t="t" r="r" b="b"/>
              <a:pathLst>
                <a:path w="6958" h="6973" extrusionOk="0">
                  <a:moveTo>
                    <a:pt x="3262" y="0"/>
                  </a:moveTo>
                  <a:cubicBezTo>
                    <a:pt x="3118" y="0"/>
                    <a:pt x="2988" y="116"/>
                    <a:pt x="2945" y="260"/>
                  </a:cubicBezTo>
                  <a:lnTo>
                    <a:pt x="2801" y="1054"/>
                  </a:lnTo>
                  <a:cubicBezTo>
                    <a:pt x="2598" y="1097"/>
                    <a:pt x="2411" y="1184"/>
                    <a:pt x="2238" y="1285"/>
                  </a:cubicBezTo>
                  <a:lnTo>
                    <a:pt x="1574" y="838"/>
                  </a:lnTo>
                  <a:cubicBezTo>
                    <a:pt x="1518" y="800"/>
                    <a:pt x="1454" y="782"/>
                    <a:pt x="1392" y="782"/>
                  </a:cubicBezTo>
                  <a:cubicBezTo>
                    <a:pt x="1308" y="782"/>
                    <a:pt x="1227" y="815"/>
                    <a:pt x="1169" y="881"/>
                  </a:cubicBezTo>
                  <a:lnTo>
                    <a:pt x="866" y="1184"/>
                  </a:lnTo>
                  <a:cubicBezTo>
                    <a:pt x="765" y="1285"/>
                    <a:pt x="736" y="1458"/>
                    <a:pt x="823" y="1574"/>
                  </a:cubicBezTo>
                  <a:lnTo>
                    <a:pt x="1270" y="2252"/>
                  </a:lnTo>
                  <a:cubicBezTo>
                    <a:pt x="1169" y="2426"/>
                    <a:pt x="1097" y="2613"/>
                    <a:pt x="1039" y="2801"/>
                  </a:cubicBezTo>
                  <a:lnTo>
                    <a:pt x="260" y="2960"/>
                  </a:lnTo>
                  <a:cubicBezTo>
                    <a:pt x="101" y="2988"/>
                    <a:pt x="0" y="3118"/>
                    <a:pt x="0" y="3277"/>
                  </a:cubicBezTo>
                  <a:lnTo>
                    <a:pt x="0" y="3710"/>
                  </a:lnTo>
                  <a:cubicBezTo>
                    <a:pt x="0" y="3855"/>
                    <a:pt x="101" y="3985"/>
                    <a:pt x="260" y="4013"/>
                  </a:cubicBezTo>
                  <a:lnTo>
                    <a:pt x="1039" y="4172"/>
                  </a:lnTo>
                  <a:cubicBezTo>
                    <a:pt x="1097" y="4360"/>
                    <a:pt x="1169" y="4548"/>
                    <a:pt x="1270" y="4735"/>
                  </a:cubicBezTo>
                  <a:lnTo>
                    <a:pt x="823" y="5399"/>
                  </a:lnTo>
                  <a:cubicBezTo>
                    <a:pt x="751" y="5529"/>
                    <a:pt x="765" y="5688"/>
                    <a:pt x="866" y="5803"/>
                  </a:cubicBezTo>
                  <a:lnTo>
                    <a:pt x="1169" y="6107"/>
                  </a:lnTo>
                  <a:cubicBezTo>
                    <a:pt x="1234" y="6163"/>
                    <a:pt x="1312" y="6192"/>
                    <a:pt x="1390" y="6192"/>
                  </a:cubicBezTo>
                  <a:cubicBezTo>
                    <a:pt x="1453" y="6192"/>
                    <a:pt x="1516" y="6174"/>
                    <a:pt x="1574" y="6135"/>
                  </a:cubicBezTo>
                  <a:lnTo>
                    <a:pt x="2238" y="5702"/>
                  </a:lnTo>
                  <a:cubicBezTo>
                    <a:pt x="2411" y="5789"/>
                    <a:pt x="2598" y="5876"/>
                    <a:pt x="2801" y="5919"/>
                  </a:cubicBezTo>
                  <a:lnTo>
                    <a:pt x="2959" y="6713"/>
                  </a:lnTo>
                  <a:cubicBezTo>
                    <a:pt x="2988" y="6857"/>
                    <a:pt x="3118" y="6973"/>
                    <a:pt x="3262" y="6973"/>
                  </a:cubicBezTo>
                  <a:lnTo>
                    <a:pt x="3696" y="6973"/>
                  </a:lnTo>
                  <a:cubicBezTo>
                    <a:pt x="3840" y="6973"/>
                    <a:pt x="3970" y="6857"/>
                    <a:pt x="3999" y="6713"/>
                  </a:cubicBezTo>
                  <a:lnTo>
                    <a:pt x="4157" y="5919"/>
                  </a:lnTo>
                  <a:cubicBezTo>
                    <a:pt x="4360" y="5876"/>
                    <a:pt x="4547" y="5789"/>
                    <a:pt x="4720" y="5702"/>
                  </a:cubicBezTo>
                  <a:lnTo>
                    <a:pt x="5384" y="6135"/>
                  </a:lnTo>
                  <a:cubicBezTo>
                    <a:pt x="5442" y="6174"/>
                    <a:pt x="5505" y="6192"/>
                    <a:pt x="5568" y="6192"/>
                  </a:cubicBezTo>
                  <a:cubicBezTo>
                    <a:pt x="5646" y="6192"/>
                    <a:pt x="5724" y="6163"/>
                    <a:pt x="5789" y="6107"/>
                  </a:cubicBezTo>
                  <a:lnTo>
                    <a:pt x="6092" y="5803"/>
                  </a:lnTo>
                  <a:cubicBezTo>
                    <a:pt x="6193" y="5688"/>
                    <a:pt x="6207" y="5529"/>
                    <a:pt x="6135" y="5399"/>
                  </a:cubicBezTo>
                  <a:lnTo>
                    <a:pt x="5688" y="4735"/>
                  </a:lnTo>
                  <a:cubicBezTo>
                    <a:pt x="5789" y="4548"/>
                    <a:pt x="5861" y="4360"/>
                    <a:pt x="5919" y="4172"/>
                  </a:cubicBezTo>
                  <a:lnTo>
                    <a:pt x="6698" y="4013"/>
                  </a:lnTo>
                  <a:cubicBezTo>
                    <a:pt x="6857" y="3985"/>
                    <a:pt x="6958" y="3855"/>
                    <a:pt x="6958" y="3710"/>
                  </a:cubicBezTo>
                  <a:lnTo>
                    <a:pt x="6958" y="3277"/>
                  </a:lnTo>
                  <a:cubicBezTo>
                    <a:pt x="6958" y="3118"/>
                    <a:pt x="6857" y="2988"/>
                    <a:pt x="6698" y="2960"/>
                  </a:cubicBezTo>
                  <a:lnTo>
                    <a:pt x="5919" y="2801"/>
                  </a:lnTo>
                  <a:cubicBezTo>
                    <a:pt x="5861" y="2613"/>
                    <a:pt x="5774" y="2426"/>
                    <a:pt x="5688" y="2252"/>
                  </a:cubicBezTo>
                  <a:lnTo>
                    <a:pt x="6135" y="1574"/>
                  </a:lnTo>
                  <a:cubicBezTo>
                    <a:pt x="6207" y="1458"/>
                    <a:pt x="6193" y="1285"/>
                    <a:pt x="6092" y="1184"/>
                  </a:cubicBezTo>
                  <a:lnTo>
                    <a:pt x="5789" y="881"/>
                  </a:lnTo>
                  <a:cubicBezTo>
                    <a:pt x="5723" y="815"/>
                    <a:pt x="5643" y="782"/>
                    <a:pt x="5562" y="782"/>
                  </a:cubicBezTo>
                  <a:cubicBezTo>
                    <a:pt x="5501" y="782"/>
                    <a:pt x="5440" y="800"/>
                    <a:pt x="5384" y="838"/>
                  </a:cubicBezTo>
                  <a:lnTo>
                    <a:pt x="4720" y="1285"/>
                  </a:lnTo>
                  <a:cubicBezTo>
                    <a:pt x="4533" y="1184"/>
                    <a:pt x="4360" y="1097"/>
                    <a:pt x="4157" y="1054"/>
                  </a:cubicBezTo>
                  <a:lnTo>
                    <a:pt x="3999" y="260"/>
                  </a:lnTo>
                  <a:cubicBezTo>
                    <a:pt x="3970" y="116"/>
                    <a:pt x="3840" y="0"/>
                    <a:pt x="3696" y="0"/>
                  </a:cubicBez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03;p56">
              <a:extLst>
                <a:ext uri="{FF2B5EF4-FFF2-40B4-BE49-F238E27FC236}">
                  <a16:creationId xmlns:a16="http://schemas.microsoft.com/office/drawing/2014/main" id="{0F492DB7-7984-EC18-1E9B-CC6745AA8762}"/>
                </a:ext>
              </a:extLst>
            </p:cNvPr>
            <p:cNvSpPr/>
            <p:nvPr/>
          </p:nvSpPr>
          <p:spPr>
            <a:xfrm>
              <a:off x="6298620" y="3133172"/>
              <a:ext cx="106747" cy="91412"/>
            </a:xfrm>
            <a:custGeom>
              <a:avLst/>
              <a:gdLst/>
              <a:ahLst/>
              <a:cxnLst/>
              <a:rect l="l" t="t" r="r" b="b"/>
              <a:pathLst>
                <a:path w="4072" h="3487" extrusionOk="0">
                  <a:moveTo>
                    <a:pt x="2325" y="0"/>
                  </a:moveTo>
                  <a:cubicBezTo>
                    <a:pt x="780" y="0"/>
                    <a:pt x="1" y="1877"/>
                    <a:pt x="1098" y="2974"/>
                  </a:cubicBezTo>
                  <a:cubicBezTo>
                    <a:pt x="1453" y="3328"/>
                    <a:pt x="1889" y="3487"/>
                    <a:pt x="2317" y="3487"/>
                  </a:cubicBezTo>
                  <a:cubicBezTo>
                    <a:pt x="3212" y="3487"/>
                    <a:pt x="4072" y="2792"/>
                    <a:pt x="4072" y="1747"/>
                  </a:cubicBezTo>
                  <a:cubicBezTo>
                    <a:pt x="4057" y="780"/>
                    <a:pt x="3292" y="0"/>
                    <a:pt x="2325"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804;p56">
              <a:extLst>
                <a:ext uri="{FF2B5EF4-FFF2-40B4-BE49-F238E27FC236}">
                  <a16:creationId xmlns:a16="http://schemas.microsoft.com/office/drawing/2014/main" id="{471F1C29-9097-BDFA-3C72-6118919D243A}"/>
                </a:ext>
              </a:extLst>
            </p:cNvPr>
            <p:cNvSpPr/>
            <p:nvPr/>
          </p:nvSpPr>
          <p:spPr>
            <a:xfrm>
              <a:off x="6322843" y="3151706"/>
              <a:ext cx="63991" cy="54527"/>
            </a:xfrm>
            <a:custGeom>
              <a:avLst/>
              <a:gdLst/>
              <a:ahLst/>
              <a:cxnLst/>
              <a:rect l="l" t="t" r="r" b="b"/>
              <a:pathLst>
                <a:path w="2441" h="2080" extrusionOk="0">
                  <a:moveTo>
                    <a:pt x="1401" y="0"/>
                  </a:moveTo>
                  <a:cubicBezTo>
                    <a:pt x="477" y="0"/>
                    <a:pt x="1" y="1112"/>
                    <a:pt x="665" y="1776"/>
                  </a:cubicBezTo>
                  <a:cubicBezTo>
                    <a:pt x="874" y="1985"/>
                    <a:pt x="1134" y="2079"/>
                    <a:pt x="1388" y="2079"/>
                  </a:cubicBezTo>
                  <a:cubicBezTo>
                    <a:pt x="1924" y="2079"/>
                    <a:pt x="2440" y="1666"/>
                    <a:pt x="2440" y="1040"/>
                  </a:cubicBezTo>
                  <a:cubicBezTo>
                    <a:pt x="2440" y="462"/>
                    <a:pt x="1978" y="0"/>
                    <a:pt x="1401" y="0"/>
                  </a:cubicBezTo>
                  <a:close/>
                </a:path>
              </a:pathLst>
            </a:custGeom>
            <a:solidFill>
              <a:srgbClr val="95A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0"/>
          <p:cNvSpPr txBox="1">
            <a:spLocks noGrp="1"/>
          </p:cNvSpPr>
          <p:nvPr>
            <p:ph type="title"/>
          </p:nvPr>
        </p:nvSpPr>
        <p:spPr>
          <a:xfrm>
            <a:off x="332715" y="535000"/>
            <a:ext cx="77139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Main </a:t>
            </a:r>
            <a:r>
              <a:rPr lang="cs-CZ" dirty="0" err="1"/>
              <a:t>results</a:t>
            </a:r>
            <a:endParaRPr dirty="0"/>
          </a:p>
        </p:txBody>
      </p:sp>
      <p:sp>
        <p:nvSpPr>
          <p:cNvPr id="478" name="Google Shape;478;p30"/>
          <p:cNvSpPr txBox="1">
            <a:spLocks noGrp="1"/>
          </p:cNvSpPr>
          <p:nvPr>
            <p:ph type="body" idx="1"/>
          </p:nvPr>
        </p:nvSpPr>
        <p:spPr>
          <a:xfrm>
            <a:off x="332715" y="1242450"/>
            <a:ext cx="8428900" cy="336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3"/>
                </a:solidFill>
                <a:latin typeface="Golos Text Medium"/>
                <a:ea typeface="Golos Text Medium"/>
                <a:cs typeface="Golos Text Medium"/>
                <a:sym typeface="Golos Text Medium"/>
              </a:rPr>
              <a:t>(a) </a:t>
            </a:r>
            <a:r>
              <a:rPr lang="cs-CZ" sz="2000" dirty="0" err="1">
                <a:latin typeface="Golos Text Medium"/>
                <a:ea typeface="Golos Text Medium"/>
                <a:cs typeface="Golos Text Medium"/>
                <a:sym typeface="Golos Text Medium"/>
              </a:rPr>
              <a:t>Technical</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skills</a:t>
            </a:r>
            <a:r>
              <a:rPr lang="cs-CZ" sz="2000" dirty="0">
                <a:latin typeface="Golos Text Medium"/>
                <a:ea typeface="Golos Text Medium"/>
                <a:cs typeface="Golos Text Medium"/>
                <a:sym typeface="Golos Text Medium"/>
              </a:rPr>
              <a:t> are </a:t>
            </a:r>
            <a:r>
              <a:rPr lang="cs-CZ" sz="2000" dirty="0" err="1">
                <a:latin typeface="Golos Text Medium"/>
                <a:ea typeface="Golos Text Medium"/>
                <a:cs typeface="Golos Text Medium"/>
                <a:sym typeface="Golos Text Medium"/>
              </a:rPr>
              <a:t>effective</a:t>
            </a:r>
            <a:r>
              <a:rPr lang="cs-CZ" sz="2000" dirty="0">
                <a:latin typeface="Golos Text Medium"/>
                <a:ea typeface="Golos Text Medium"/>
                <a:cs typeface="Golos Text Medium"/>
                <a:sym typeface="Golos Text Medium"/>
              </a:rPr>
              <a:t> to </a:t>
            </a:r>
            <a:r>
              <a:rPr lang="cs-CZ" sz="2000" dirty="0" err="1">
                <a:latin typeface="Golos Text Medium"/>
                <a:ea typeface="Golos Text Medium"/>
                <a:cs typeface="Golos Text Medium"/>
                <a:sym typeface="Golos Text Medium"/>
              </a:rPr>
              <a:t>only</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some</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extent</a:t>
            </a:r>
            <a:endParaRPr dirty="0"/>
          </a:p>
          <a:p>
            <a:pPr marL="285750" indent="-285750">
              <a:spcBef>
                <a:spcPts val="1000"/>
              </a:spcBef>
            </a:pPr>
            <a:r>
              <a:rPr lang="cs-CZ" dirty="0" err="1"/>
              <a:t>Being</a:t>
            </a:r>
            <a:r>
              <a:rPr lang="cs-CZ" dirty="0"/>
              <a:t> </a:t>
            </a:r>
            <a:r>
              <a:rPr lang="cs-CZ" dirty="0" err="1"/>
              <a:t>able</a:t>
            </a:r>
            <a:r>
              <a:rPr lang="cs-CZ" dirty="0"/>
              <a:t> to </a:t>
            </a:r>
            <a:r>
              <a:rPr lang="cs-CZ" dirty="0" err="1"/>
              <a:t>block</a:t>
            </a:r>
            <a:r>
              <a:rPr lang="cs-CZ" dirty="0"/>
              <a:t> </a:t>
            </a:r>
            <a:r>
              <a:rPr lang="cs-CZ" dirty="0" err="1"/>
              <a:t>people</a:t>
            </a:r>
            <a:r>
              <a:rPr lang="cs-CZ" dirty="0"/>
              <a:t> and </a:t>
            </a:r>
            <a:r>
              <a:rPr lang="cs-CZ" dirty="0" err="1"/>
              <a:t>maintain</a:t>
            </a:r>
            <a:r>
              <a:rPr lang="cs-CZ" dirty="0"/>
              <a:t> </a:t>
            </a:r>
            <a:r>
              <a:rPr lang="cs-CZ" dirty="0" err="1"/>
              <a:t>privacy</a:t>
            </a:r>
            <a:r>
              <a:rPr lang="cs-CZ" dirty="0"/>
              <a:t> </a:t>
            </a:r>
            <a:r>
              <a:rPr lang="cs-CZ" dirty="0" err="1"/>
              <a:t>were</a:t>
            </a:r>
            <a:r>
              <a:rPr lang="cs-CZ" dirty="0"/>
              <a:t> </a:t>
            </a:r>
            <a:r>
              <a:rPr lang="cs-CZ" dirty="0" err="1"/>
              <a:t>associated</a:t>
            </a:r>
            <a:r>
              <a:rPr lang="cs-CZ" dirty="0"/>
              <a:t> </a:t>
            </a:r>
            <a:r>
              <a:rPr lang="cs-CZ" dirty="0" err="1"/>
              <a:t>with</a:t>
            </a:r>
            <a:r>
              <a:rPr lang="cs-CZ" dirty="0"/>
              <a:t> </a:t>
            </a:r>
            <a:r>
              <a:rPr lang="cs-CZ" dirty="0" err="1"/>
              <a:t>receiving</a:t>
            </a:r>
            <a:r>
              <a:rPr lang="cs-CZ" dirty="0"/>
              <a:t> </a:t>
            </a:r>
            <a:r>
              <a:rPr lang="cs-CZ" dirty="0" err="1"/>
              <a:t>unwanted</a:t>
            </a:r>
            <a:r>
              <a:rPr lang="cs-CZ" dirty="0"/>
              <a:t> </a:t>
            </a:r>
            <a:r>
              <a:rPr lang="cs-CZ" dirty="0" err="1"/>
              <a:t>sexts</a:t>
            </a:r>
            <a:r>
              <a:rPr lang="cs-CZ" dirty="0"/>
              <a:t> </a:t>
            </a:r>
            <a:r>
              <a:rPr lang="cs-CZ" dirty="0" err="1"/>
              <a:t>only</a:t>
            </a:r>
            <a:r>
              <a:rPr lang="cs-CZ" dirty="0"/>
              <a:t> a </a:t>
            </a:r>
            <a:r>
              <a:rPr lang="cs-CZ" dirty="0" err="1"/>
              <a:t>few</a:t>
            </a:r>
            <a:r>
              <a:rPr lang="cs-CZ" dirty="0"/>
              <a:t> </a:t>
            </a:r>
            <a:r>
              <a:rPr lang="cs-CZ" dirty="0" err="1"/>
              <a:t>times</a:t>
            </a:r>
            <a:r>
              <a:rPr lang="cs-CZ" dirty="0"/>
              <a:t>, but not </a:t>
            </a:r>
            <a:r>
              <a:rPr lang="cs-CZ" dirty="0" err="1"/>
              <a:t>at</a:t>
            </a:r>
            <a:r>
              <a:rPr lang="cs-CZ" dirty="0"/>
              <a:t> least </a:t>
            </a:r>
            <a:r>
              <a:rPr lang="cs-CZ" dirty="0" err="1"/>
              <a:t>monthly</a:t>
            </a:r>
            <a:endParaRPr lang="cs-CZ" dirty="0"/>
          </a:p>
          <a:p>
            <a:pPr marL="0" lvl="0" indent="0" algn="l" rtl="0">
              <a:spcBef>
                <a:spcPts val="1000"/>
              </a:spcBef>
              <a:spcAft>
                <a:spcPts val="0"/>
              </a:spcAft>
              <a:buNone/>
            </a:pPr>
            <a:r>
              <a:rPr lang="en-US" sz="2000" dirty="0">
                <a:solidFill>
                  <a:schemeClr val="accent3"/>
                </a:solidFill>
                <a:latin typeface="Golos Text Medium"/>
                <a:ea typeface="Golos Text Medium"/>
                <a:cs typeface="Golos Text Medium"/>
                <a:sym typeface="Golos Text Medium"/>
              </a:rPr>
              <a:t>(b)</a:t>
            </a:r>
            <a:r>
              <a:rPr lang="en-US"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Adolescents</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with</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higher</a:t>
            </a:r>
            <a:r>
              <a:rPr lang="en-US" sz="2000" dirty="0">
                <a:latin typeface="Golos Text Medium"/>
                <a:ea typeface="Golos Text Medium"/>
                <a:cs typeface="Golos Text Medium"/>
                <a:sym typeface="Golos Text Medium"/>
              </a:rPr>
              <a:t> creation skills </a:t>
            </a:r>
            <a:r>
              <a:rPr lang="cs-CZ" sz="2000" dirty="0" err="1">
                <a:latin typeface="Golos Text Medium"/>
                <a:ea typeface="Golos Text Medium"/>
                <a:cs typeface="Golos Text Medium"/>
                <a:sym typeface="Golos Text Medium"/>
              </a:rPr>
              <a:t>have</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higher</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chance</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of</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receiving</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unwanted</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sexts</a:t>
            </a:r>
            <a:endParaRPr lang="en-US" sz="2000" dirty="0">
              <a:latin typeface="Golos Text Medium"/>
              <a:ea typeface="Golos Text Medium"/>
              <a:cs typeface="Golos Text Medium"/>
              <a:sym typeface="Golos Text Medium"/>
            </a:endParaRPr>
          </a:p>
          <a:p>
            <a:pPr marL="285750" indent="-285750">
              <a:spcBef>
                <a:spcPts val="1000"/>
              </a:spcBef>
            </a:pPr>
            <a:r>
              <a:rPr lang="cs-CZ" dirty="0" err="1"/>
              <a:t>Research</a:t>
            </a:r>
            <a:r>
              <a:rPr lang="cs-CZ" dirty="0"/>
              <a:t> </a:t>
            </a:r>
            <a:r>
              <a:rPr lang="cs-CZ" dirty="0" err="1"/>
              <a:t>suggests</a:t>
            </a:r>
            <a:r>
              <a:rPr lang="cs-CZ" dirty="0"/>
              <a:t> </a:t>
            </a:r>
            <a:r>
              <a:rPr lang="cs-CZ" dirty="0" err="1"/>
              <a:t>that</a:t>
            </a:r>
            <a:r>
              <a:rPr lang="cs-CZ" dirty="0"/>
              <a:t> these </a:t>
            </a:r>
            <a:r>
              <a:rPr lang="cs-CZ" dirty="0" err="1"/>
              <a:t>adolescents</a:t>
            </a:r>
            <a:r>
              <a:rPr lang="cs-CZ" dirty="0"/>
              <a:t> </a:t>
            </a:r>
            <a:r>
              <a:rPr lang="cs-CZ" dirty="0" err="1"/>
              <a:t>might</a:t>
            </a:r>
            <a:r>
              <a:rPr lang="cs-CZ" dirty="0"/>
              <a:t> </a:t>
            </a:r>
            <a:r>
              <a:rPr lang="cs-CZ" dirty="0" err="1"/>
              <a:t>be</a:t>
            </a:r>
            <a:r>
              <a:rPr lang="cs-CZ" dirty="0"/>
              <a:t> </a:t>
            </a:r>
            <a:r>
              <a:rPr lang="cs-CZ" dirty="0" err="1"/>
              <a:t>content</a:t>
            </a:r>
            <a:r>
              <a:rPr lang="cs-CZ" dirty="0"/>
              <a:t> </a:t>
            </a:r>
            <a:r>
              <a:rPr lang="cs-CZ" dirty="0" err="1"/>
              <a:t>creators</a:t>
            </a:r>
            <a:endParaRPr dirty="0"/>
          </a:p>
          <a:p>
            <a:pPr marL="0" lvl="0" indent="0" algn="l" rtl="0">
              <a:spcBef>
                <a:spcPts val="1000"/>
              </a:spcBef>
              <a:spcAft>
                <a:spcPts val="0"/>
              </a:spcAft>
              <a:buNone/>
            </a:pPr>
            <a:r>
              <a:rPr lang="en" sz="2000" dirty="0">
                <a:solidFill>
                  <a:schemeClr val="accent3"/>
                </a:solidFill>
                <a:latin typeface="Golos Text Medium"/>
                <a:ea typeface="Golos Text Medium"/>
                <a:cs typeface="Golos Text Medium"/>
                <a:sym typeface="Golos Text Medium"/>
              </a:rPr>
              <a:t>(</a:t>
            </a:r>
            <a:r>
              <a:rPr lang="cs-CZ" sz="2000" dirty="0">
                <a:solidFill>
                  <a:schemeClr val="accent3"/>
                </a:solidFill>
                <a:latin typeface="Golos Text Medium"/>
                <a:ea typeface="Golos Text Medium"/>
                <a:cs typeface="Golos Text Medium"/>
                <a:sym typeface="Golos Text Medium"/>
              </a:rPr>
              <a:t>c</a:t>
            </a:r>
            <a:r>
              <a:rPr lang="en" sz="2000" dirty="0">
                <a:solidFill>
                  <a:schemeClr val="accent3"/>
                </a:solidFill>
                <a:latin typeface="Golos Text Medium"/>
                <a:ea typeface="Golos Text Medium"/>
                <a:cs typeface="Golos Text Medium"/>
                <a:sym typeface="Golos Text Medium"/>
              </a:rPr>
              <a:t>)</a:t>
            </a:r>
            <a:r>
              <a:rPr lang="en"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Content</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creation</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skills</a:t>
            </a:r>
            <a:r>
              <a:rPr lang="cs-CZ" sz="2000" dirty="0">
                <a:latin typeface="Golos Text Medium"/>
                <a:ea typeface="Golos Text Medium"/>
                <a:cs typeface="Golos Text Medium"/>
                <a:sym typeface="Golos Text Medium"/>
              </a:rPr>
              <a:t> do not </a:t>
            </a:r>
            <a:r>
              <a:rPr lang="cs-CZ" sz="2000" dirty="0" err="1">
                <a:latin typeface="Golos Text Medium"/>
                <a:ea typeface="Golos Text Medium"/>
                <a:cs typeface="Golos Text Medium"/>
                <a:sym typeface="Golos Text Medium"/>
              </a:rPr>
              <a:t>increase</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with</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sending</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sexts</a:t>
            </a:r>
            <a:endParaRPr sz="2000" dirty="0">
              <a:latin typeface="Golos Text Medium"/>
              <a:ea typeface="Golos Text Medium"/>
              <a:cs typeface="Golos Text Medium"/>
              <a:sym typeface="Golos Text Medium"/>
            </a:endParaRPr>
          </a:p>
          <a:p>
            <a:pPr marL="285750" indent="-285750">
              <a:spcBef>
                <a:spcPts val="1000"/>
              </a:spcBef>
            </a:pPr>
            <a:r>
              <a:rPr lang="cs-CZ" dirty="0" err="1"/>
              <a:t>Some</a:t>
            </a:r>
            <a:r>
              <a:rPr lang="cs-CZ" dirty="0"/>
              <a:t> </a:t>
            </a:r>
            <a:r>
              <a:rPr lang="en-US" dirty="0"/>
              <a:t>content creation skills </a:t>
            </a:r>
            <a:r>
              <a:rPr lang="cs-CZ" dirty="0"/>
              <a:t>are </a:t>
            </a:r>
            <a:r>
              <a:rPr lang="en-US" dirty="0"/>
              <a:t>necessary for </a:t>
            </a:r>
            <a:r>
              <a:rPr lang="cs-CZ" dirty="0" err="1"/>
              <a:t>sending</a:t>
            </a:r>
            <a:r>
              <a:rPr lang="cs-CZ" dirty="0"/>
              <a:t> </a:t>
            </a:r>
            <a:r>
              <a:rPr lang="cs-CZ" dirty="0" err="1"/>
              <a:t>sexts</a:t>
            </a:r>
            <a:r>
              <a:rPr lang="en-US" dirty="0"/>
              <a:t>, but gaining skills beyond this level is not something that would facilitate a higher frequency of sending</a:t>
            </a:r>
            <a:endParaRPr dirty="0"/>
          </a:p>
        </p:txBody>
      </p:sp>
      <p:cxnSp>
        <p:nvCxnSpPr>
          <p:cNvPr id="479" name="Google Shape;479;p30"/>
          <p:cNvCxnSpPr/>
          <p:nvPr/>
        </p:nvCxnSpPr>
        <p:spPr>
          <a:xfrm>
            <a:off x="6925678" y="1510475"/>
            <a:ext cx="552600" cy="0"/>
          </a:xfrm>
          <a:prstGeom prst="straightConnector1">
            <a:avLst/>
          </a:prstGeom>
          <a:noFill/>
          <a:ln w="19050" cap="flat" cmpd="sng">
            <a:solidFill>
              <a:schemeClr val="dk1"/>
            </a:solidFill>
            <a:prstDash val="solid"/>
            <a:round/>
            <a:headEnd type="none" w="med" len="med"/>
            <a:tailEnd type="stealth" w="med" len="med"/>
          </a:ln>
        </p:spPr>
      </p:cxnSp>
      <p:cxnSp>
        <p:nvCxnSpPr>
          <p:cNvPr id="480" name="Google Shape;480;p30"/>
          <p:cNvCxnSpPr/>
          <p:nvPr/>
        </p:nvCxnSpPr>
        <p:spPr>
          <a:xfrm>
            <a:off x="3715684" y="2968666"/>
            <a:ext cx="552600" cy="0"/>
          </a:xfrm>
          <a:prstGeom prst="straightConnector1">
            <a:avLst/>
          </a:prstGeom>
          <a:noFill/>
          <a:ln w="19050" cap="flat" cmpd="sng">
            <a:solidFill>
              <a:schemeClr val="dk1"/>
            </a:solidFill>
            <a:prstDash val="solid"/>
            <a:round/>
            <a:headEnd type="none" w="med" len="med"/>
            <a:tailEnd type="stealth" w="med" len="med"/>
          </a:ln>
        </p:spPr>
      </p:cxnSp>
      <p:cxnSp>
        <p:nvCxnSpPr>
          <p:cNvPr id="2" name="Google Shape;480;p30">
            <a:extLst>
              <a:ext uri="{FF2B5EF4-FFF2-40B4-BE49-F238E27FC236}">
                <a16:creationId xmlns:a16="http://schemas.microsoft.com/office/drawing/2014/main" id="{17D507E4-5AE5-17B9-32B7-BFAA716DDC20}"/>
              </a:ext>
            </a:extLst>
          </p:cNvPr>
          <p:cNvCxnSpPr/>
          <p:nvPr/>
        </p:nvCxnSpPr>
        <p:spPr>
          <a:xfrm>
            <a:off x="8046615" y="3819335"/>
            <a:ext cx="552600" cy="0"/>
          </a:xfrm>
          <a:prstGeom prst="straightConnector1">
            <a:avLst/>
          </a:prstGeom>
          <a:noFill/>
          <a:ln w="19050" cap="flat" cmpd="sng">
            <a:solidFill>
              <a:schemeClr val="dk1"/>
            </a:solidFill>
            <a:prstDash val="solid"/>
            <a:round/>
            <a:headEnd type="none" w="med" len="med"/>
            <a:tailEnd type="stealth"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7"/>
          <p:cNvSpPr txBox="1">
            <a:spLocks noGrp="1"/>
          </p:cNvSpPr>
          <p:nvPr>
            <p:ph type="title"/>
          </p:nvPr>
        </p:nvSpPr>
        <p:spPr>
          <a:xfrm>
            <a:off x="715100" y="535000"/>
            <a:ext cx="77139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err="1"/>
              <a:t>Practical</a:t>
            </a:r>
            <a:r>
              <a:rPr lang="cs-CZ" dirty="0"/>
              <a:t> </a:t>
            </a:r>
            <a:r>
              <a:rPr lang="cs-CZ" dirty="0" err="1"/>
              <a:t>implications</a:t>
            </a:r>
            <a:endParaRPr dirty="0"/>
          </a:p>
        </p:txBody>
      </p:sp>
      <p:sp>
        <p:nvSpPr>
          <p:cNvPr id="454" name="Google Shape;454;p27"/>
          <p:cNvSpPr txBox="1">
            <a:spLocks noGrp="1"/>
          </p:cNvSpPr>
          <p:nvPr>
            <p:ph type="body" idx="1"/>
          </p:nvPr>
        </p:nvSpPr>
        <p:spPr>
          <a:xfrm>
            <a:off x="715100" y="1242450"/>
            <a:ext cx="7713900" cy="336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000"/>
              </a:spcBef>
              <a:spcAft>
                <a:spcPts val="0"/>
              </a:spcAft>
              <a:buNone/>
            </a:pPr>
            <a:r>
              <a:rPr lang="en" sz="2000" dirty="0">
                <a:solidFill>
                  <a:schemeClr val="accent3"/>
                </a:solidFill>
                <a:latin typeface="Golos Text Medium"/>
                <a:ea typeface="Golos Text Medium"/>
                <a:cs typeface="Golos Text Medium"/>
                <a:sym typeface="Golos Text Medium"/>
              </a:rPr>
              <a:t>(a)</a:t>
            </a:r>
            <a:r>
              <a:rPr lang="en"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Individual</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responsibility</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for</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digital</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skills</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is</a:t>
            </a:r>
            <a:r>
              <a:rPr lang="cs-CZ" sz="2000" dirty="0">
                <a:latin typeface="Golos Text Medium"/>
                <a:ea typeface="Golos Text Medium"/>
                <a:cs typeface="Golos Text Medium"/>
                <a:sym typeface="Golos Text Medium"/>
              </a:rPr>
              <a:t> limited</a:t>
            </a:r>
            <a:endParaRPr sz="2000" dirty="0">
              <a:latin typeface="Golos Text Medium"/>
              <a:ea typeface="Golos Text Medium"/>
              <a:cs typeface="Golos Text Medium"/>
              <a:sym typeface="Golos Text Medium"/>
            </a:endParaRPr>
          </a:p>
          <a:p>
            <a:pPr marL="285750" indent="-285750">
              <a:spcBef>
                <a:spcPts val="1000"/>
              </a:spcBef>
            </a:pPr>
            <a:r>
              <a:rPr lang="cs-CZ" dirty="0" err="1"/>
              <a:t>We</a:t>
            </a:r>
            <a:r>
              <a:rPr lang="cs-CZ" dirty="0"/>
              <a:t> </a:t>
            </a:r>
            <a:r>
              <a:rPr lang="en-US" dirty="0"/>
              <a:t>need to shift the perspective from individual responsibility and victim-blaming towards (sexual) media ownership, consent, and healthy sexuality </a:t>
            </a:r>
            <a:endParaRPr lang="cs-CZ" dirty="0"/>
          </a:p>
          <a:p>
            <a:pPr marL="0" indent="0">
              <a:spcBef>
                <a:spcPts val="1000"/>
              </a:spcBef>
              <a:buNone/>
            </a:pPr>
            <a:r>
              <a:rPr lang="en" sz="2000" dirty="0">
                <a:solidFill>
                  <a:schemeClr val="accent3"/>
                </a:solidFill>
                <a:latin typeface="Golos Text Medium"/>
                <a:ea typeface="Golos Text Medium"/>
                <a:cs typeface="Golos Text Medium"/>
                <a:sym typeface="Golos Text Medium"/>
              </a:rPr>
              <a:t>(b)</a:t>
            </a:r>
            <a:r>
              <a:rPr lang="en"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Promoting</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safe</a:t>
            </a:r>
            <a:r>
              <a:rPr lang="cs-CZ" sz="2000" dirty="0">
                <a:latin typeface="Golos Text Medium"/>
                <a:ea typeface="Golos Text Medium"/>
                <a:cs typeface="Golos Text Medium"/>
                <a:sym typeface="Golos Text Medium"/>
              </a:rPr>
              <a:t> </a:t>
            </a:r>
            <a:r>
              <a:rPr lang="cs-CZ" sz="2000" dirty="0" err="1">
                <a:latin typeface="Golos Text Medium"/>
                <a:ea typeface="Golos Text Medium"/>
                <a:cs typeface="Golos Text Medium"/>
                <a:sym typeface="Golos Text Medium"/>
              </a:rPr>
              <a:t>sexting</a:t>
            </a:r>
            <a:r>
              <a:rPr lang="cs-CZ" sz="2000" dirty="0">
                <a:latin typeface="Golos Text Medium"/>
                <a:ea typeface="Golos Text Medium"/>
                <a:cs typeface="Golos Text Medium"/>
                <a:sym typeface="Golos Text Medium"/>
              </a:rPr>
              <a:t> via </a:t>
            </a:r>
            <a:r>
              <a:rPr lang="cs-CZ" sz="2000" dirty="0" err="1">
                <a:latin typeface="Golos Text Medium"/>
                <a:ea typeface="Golos Text Medium"/>
                <a:cs typeface="Golos Text Medium"/>
                <a:sym typeface="Golos Text Medium"/>
              </a:rPr>
              <a:t>skills</a:t>
            </a:r>
            <a:endParaRPr sz="2000" dirty="0">
              <a:latin typeface="Golos Text Medium"/>
              <a:ea typeface="Golos Text Medium"/>
              <a:cs typeface="Golos Text Medium"/>
              <a:sym typeface="Golos Text Medium"/>
            </a:endParaRPr>
          </a:p>
          <a:p>
            <a:pPr marL="285750" indent="-285750">
              <a:spcBef>
                <a:spcPts val="1000"/>
              </a:spcBef>
              <a:spcAft>
                <a:spcPts val="1000"/>
              </a:spcAft>
            </a:pPr>
            <a:r>
              <a:rPr lang="cs-CZ" dirty="0" err="1"/>
              <a:t>We</a:t>
            </a:r>
            <a:r>
              <a:rPr lang="cs-CZ" dirty="0"/>
              <a:t> </a:t>
            </a:r>
            <a:r>
              <a:rPr lang="cs-CZ" dirty="0" err="1"/>
              <a:t>should</a:t>
            </a:r>
            <a:r>
              <a:rPr lang="cs-CZ" dirty="0"/>
              <a:t> </a:t>
            </a:r>
            <a:r>
              <a:rPr lang="cs-CZ" dirty="0" err="1"/>
              <a:t>teach</a:t>
            </a:r>
            <a:r>
              <a:rPr lang="cs-CZ" dirty="0"/>
              <a:t> </a:t>
            </a:r>
            <a:r>
              <a:rPr lang="cs-CZ" dirty="0" err="1"/>
              <a:t>adolescents</a:t>
            </a:r>
            <a:r>
              <a:rPr lang="cs-CZ" dirty="0"/>
              <a:t> </a:t>
            </a:r>
            <a:r>
              <a:rPr lang="cs-CZ" dirty="0" err="1"/>
              <a:t>about</a:t>
            </a:r>
            <a:r>
              <a:rPr lang="cs-CZ" dirty="0"/>
              <a:t> </a:t>
            </a:r>
            <a:r>
              <a:rPr lang="cs-CZ" dirty="0" err="1"/>
              <a:t>developing</a:t>
            </a:r>
            <a:r>
              <a:rPr lang="cs-CZ" dirty="0"/>
              <a:t> </a:t>
            </a:r>
            <a:r>
              <a:rPr lang="cs-CZ" dirty="0" err="1"/>
              <a:t>skills</a:t>
            </a:r>
            <a:r>
              <a:rPr lang="cs-CZ" dirty="0"/>
              <a:t> </a:t>
            </a:r>
            <a:r>
              <a:rPr lang="cs-CZ" dirty="0" err="1"/>
              <a:t>that</a:t>
            </a:r>
            <a:r>
              <a:rPr lang="cs-CZ" dirty="0"/>
              <a:t> </a:t>
            </a:r>
            <a:r>
              <a:rPr lang="cs-CZ" dirty="0" err="1"/>
              <a:t>facilitate</a:t>
            </a:r>
            <a:r>
              <a:rPr lang="cs-CZ" dirty="0"/>
              <a:t> </a:t>
            </a:r>
            <a:r>
              <a:rPr lang="cs-CZ" dirty="0" err="1"/>
              <a:t>safe</a:t>
            </a:r>
            <a:r>
              <a:rPr lang="cs-CZ" dirty="0"/>
              <a:t> </a:t>
            </a:r>
            <a:r>
              <a:rPr lang="cs-CZ" dirty="0" err="1"/>
              <a:t>sexting</a:t>
            </a:r>
            <a:r>
              <a:rPr lang="cs-CZ" dirty="0"/>
              <a:t>, and </a:t>
            </a:r>
            <a:r>
              <a:rPr lang="cs-CZ" dirty="0" err="1"/>
              <a:t>emphasize</a:t>
            </a:r>
            <a:r>
              <a:rPr lang="cs-CZ" dirty="0"/>
              <a:t> </a:t>
            </a:r>
            <a:r>
              <a:rPr lang="cs-CZ" dirty="0" err="1"/>
              <a:t>consent</a:t>
            </a:r>
            <a:r>
              <a:rPr lang="cs-CZ" dirty="0"/>
              <a:t> and </a:t>
            </a:r>
            <a:r>
              <a:rPr lang="cs-CZ" dirty="0" err="1"/>
              <a:t>mutual</a:t>
            </a:r>
            <a:r>
              <a:rPr lang="cs-CZ" dirty="0"/>
              <a:t> </a:t>
            </a:r>
            <a:r>
              <a:rPr lang="cs-CZ" dirty="0" err="1"/>
              <a:t>respect</a:t>
            </a:r>
            <a:endParaRPr lang="cs-CZ" dirty="0"/>
          </a:p>
        </p:txBody>
      </p:sp>
    </p:spTree>
    <p:extLst>
      <p:ext uri="{BB962C8B-B14F-4D97-AF65-F5344CB8AC3E}">
        <p14:creationId xmlns:p14="http://schemas.microsoft.com/office/powerpoint/2010/main" val="276736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7"/>
          <p:cNvSpPr txBox="1">
            <a:spLocks noGrp="1"/>
          </p:cNvSpPr>
          <p:nvPr>
            <p:ph type="ctrTitle"/>
          </p:nvPr>
        </p:nvSpPr>
        <p:spPr>
          <a:xfrm>
            <a:off x="715100" y="641725"/>
            <a:ext cx="3856800" cy="105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a:t>
            </a:r>
            <a:r>
              <a:rPr lang="cs-CZ" dirty="0"/>
              <a:t> </a:t>
            </a:r>
            <a:r>
              <a:rPr lang="cs-CZ" dirty="0" err="1"/>
              <a:t>you</a:t>
            </a:r>
            <a:r>
              <a:rPr lang="en" dirty="0"/>
              <a:t>!</a:t>
            </a:r>
            <a:endParaRPr dirty="0"/>
          </a:p>
        </p:txBody>
      </p:sp>
      <p:sp>
        <p:nvSpPr>
          <p:cNvPr id="601" name="Google Shape;601;p37"/>
          <p:cNvSpPr txBox="1">
            <a:spLocks noGrp="1"/>
          </p:cNvSpPr>
          <p:nvPr>
            <p:ph type="subTitle" idx="1"/>
          </p:nvPr>
        </p:nvSpPr>
        <p:spPr>
          <a:xfrm>
            <a:off x="715100" y="1548250"/>
            <a:ext cx="3856800" cy="14220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lt1"/>
              </a:buClr>
              <a:buSzPts val="1100"/>
              <a:buFont typeface="Arial"/>
              <a:buNone/>
            </a:pPr>
            <a:r>
              <a:rPr lang="cs-CZ" dirty="0" err="1"/>
              <a:t>Let‘s</a:t>
            </a:r>
            <a:r>
              <a:rPr lang="cs-CZ" dirty="0"/>
              <a:t> </a:t>
            </a:r>
            <a:r>
              <a:rPr lang="cs-CZ" dirty="0" err="1"/>
              <a:t>connect</a:t>
            </a:r>
            <a:r>
              <a:rPr lang="cs-CZ" dirty="0"/>
              <a:t>!</a:t>
            </a:r>
          </a:p>
          <a:p>
            <a:pPr marL="0" lvl="0" indent="0" algn="l" rtl="0">
              <a:spcBef>
                <a:spcPts val="1000"/>
              </a:spcBef>
              <a:spcAft>
                <a:spcPts val="0"/>
              </a:spcAft>
              <a:buClr>
                <a:schemeClr val="lt1"/>
              </a:buClr>
              <a:buSzPts val="1100"/>
              <a:buFont typeface="Arial"/>
              <a:buNone/>
            </a:pPr>
            <a:r>
              <a:rPr lang="cs-CZ" dirty="0" err="1"/>
              <a:t>lebedikova.michaela</a:t>
            </a:r>
            <a:r>
              <a:rPr lang="en" dirty="0"/>
              <a:t>@</a:t>
            </a:r>
            <a:r>
              <a:rPr lang="cs-CZ" dirty="0" err="1"/>
              <a:t>gmail</a:t>
            </a:r>
            <a:r>
              <a:rPr lang="en" dirty="0"/>
              <a:t>.com </a:t>
            </a:r>
            <a:endParaRPr dirty="0"/>
          </a:p>
          <a:p>
            <a:pPr marL="0" lvl="0" indent="0" algn="l" rtl="0">
              <a:spcBef>
                <a:spcPts val="0"/>
              </a:spcBef>
              <a:spcAft>
                <a:spcPts val="0"/>
              </a:spcAft>
              <a:buNone/>
            </a:pPr>
            <a:r>
              <a:rPr lang="cs-CZ" dirty="0"/>
              <a:t>@mlebedikova</a:t>
            </a:r>
          </a:p>
          <a:p>
            <a:pPr marL="0" lvl="0" indent="0" algn="l" rtl="0">
              <a:spcBef>
                <a:spcPts val="0"/>
              </a:spcBef>
              <a:spcAft>
                <a:spcPts val="0"/>
              </a:spcAft>
              <a:buNone/>
            </a:pPr>
            <a:r>
              <a:rPr lang="cs-CZ" dirty="0"/>
              <a:t>www.irtis.muni.cz</a:t>
            </a:r>
            <a:endParaRPr dirty="0"/>
          </a:p>
        </p:txBody>
      </p:sp>
      <p:cxnSp>
        <p:nvCxnSpPr>
          <p:cNvPr id="624" name="Google Shape;624;p37"/>
          <p:cNvCxnSpPr/>
          <p:nvPr/>
        </p:nvCxnSpPr>
        <p:spPr>
          <a:xfrm>
            <a:off x="5110450" y="4608500"/>
            <a:ext cx="4455600" cy="0"/>
          </a:xfrm>
          <a:prstGeom prst="straightConnector1">
            <a:avLst/>
          </a:prstGeom>
          <a:noFill/>
          <a:ln w="9525" cap="flat" cmpd="sng">
            <a:solidFill>
              <a:schemeClr val="dk1"/>
            </a:solidFill>
            <a:prstDash val="solid"/>
            <a:round/>
            <a:headEnd type="none" w="med" len="med"/>
            <a:tailEnd type="none" w="med" len="med"/>
          </a:ln>
        </p:spPr>
      </p:cxnSp>
      <p:sp>
        <p:nvSpPr>
          <p:cNvPr id="627" name="Google Shape;627;p37"/>
          <p:cNvSpPr/>
          <p:nvPr/>
        </p:nvSpPr>
        <p:spPr>
          <a:xfrm>
            <a:off x="5455316" y="1806027"/>
            <a:ext cx="1397099" cy="2781023"/>
          </a:xfrm>
          <a:custGeom>
            <a:avLst/>
            <a:gdLst/>
            <a:ahLst/>
            <a:cxnLst/>
            <a:rect l="l" t="t" r="r" b="b"/>
            <a:pathLst>
              <a:path w="29800" h="59319" extrusionOk="0">
                <a:moveTo>
                  <a:pt x="43" y="0"/>
                </a:moveTo>
                <a:cubicBezTo>
                  <a:pt x="20" y="0"/>
                  <a:pt x="0" y="20"/>
                  <a:pt x="0" y="43"/>
                </a:cubicBezTo>
                <a:lnTo>
                  <a:pt x="0" y="59276"/>
                </a:lnTo>
                <a:cubicBezTo>
                  <a:pt x="0" y="59301"/>
                  <a:pt x="20" y="59319"/>
                  <a:pt x="43" y="59319"/>
                </a:cubicBezTo>
                <a:lnTo>
                  <a:pt x="29757" y="59319"/>
                </a:lnTo>
                <a:cubicBezTo>
                  <a:pt x="29781" y="59319"/>
                  <a:pt x="29800" y="59301"/>
                  <a:pt x="29800" y="59276"/>
                </a:cubicBezTo>
                <a:lnTo>
                  <a:pt x="29800" y="43"/>
                </a:lnTo>
                <a:cubicBezTo>
                  <a:pt x="29800" y="20"/>
                  <a:pt x="29781" y="0"/>
                  <a:pt x="29757" y="0"/>
                </a:cubicBezTo>
                <a:close/>
              </a:path>
            </a:pathLst>
          </a:custGeom>
          <a:solidFill>
            <a:srgbClr val="544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a:off x="5590290" y="1806027"/>
            <a:ext cx="1397099" cy="2781023"/>
          </a:xfrm>
          <a:custGeom>
            <a:avLst/>
            <a:gdLst/>
            <a:ahLst/>
            <a:cxnLst/>
            <a:rect l="l" t="t" r="r" b="b"/>
            <a:pathLst>
              <a:path w="29800" h="59319" extrusionOk="0">
                <a:moveTo>
                  <a:pt x="886" y="0"/>
                </a:moveTo>
                <a:cubicBezTo>
                  <a:pt x="395" y="0"/>
                  <a:pt x="0" y="395"/>
                  <a:pt x="0" y="886"/>
                </a:cubicBezTo>
                <a:lnTo>
                  <a:pt x="0" y="58434"/>
                </a:lnTo>
                <a:cubicBezTo>
                  <a:pt x="0" y="58924"/>
                  <a:pt x="395" y="59319"/>
                  <a:pt x="886" y="59319"/>
                </a:cubicBezTo>
                <a:lnTo>
                  <a:pt x="28914" y="59319"/>
                </a:lnTo>
                <a:cubicBezTo>
                  <a:pt x="29405" y="59319"/>
                  <a:pt x="29800" y="58924"/>
                  <a:pt x="29800" y="58434"/>
                </a:cubicBezTo>
                <a:lnTo>
                  <a:pt x="29800" y="886"/>
                </a:lnTo>
                <a:cubicBezTo>
                  <a:pt x="29800" y="395"/>
                  <a:pt x="29405" y="0"/>
                  <a:pt x="28914" y="0"/>
                </a:cubicBezTo>
                <a:close/>
              </a:path>
            </a:pathLst>
          </a:custGeom>
          <a:solidFill>
            <a:srgbClr val="61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a:off x="5661317" y="1877147"/>
            <a:ext cx="1255045" cy="2485570"/>
          </a:xfrm>
          <a:custGeom>
            <a:avLst/>
            <a:gdLst/>
            <a:ahLst/>
            <a:cxnLst/>
            <a:rect l="l" t="t" r="r" b="b"/>
            <a:pathLst>
              <a:path w="26770" h="53017" extrusionOk="0">
                <a:moveTo>
                  <a:pt x="245" y="0"/>
                </a:moveTo>
                <a:cubicBezTo>
                  <a:pt x="111" y="0"/>
                  <a:pt x="0" y="109"/>
                  <a:pt x="0" y="243"/>
                </a:cubicBezTo>
                <a:lnTo>
                  <a:pt x="0" y="52772"/>
                </a:lnTo>
                <a:cubicBezTo>
                  <a:pt x="0" y="52908"/>
                  <a:pt x="111" y="53017"/>
                  <a:pt x="245" y="53017"/>
                </a:cubicBezTo>
                <a:lnTo>
                  <a:pt x="26525" y="53017"/>
                </a:lnTo>
                <a:cubicBezTo>
                  <a:pt x="26659" y="53017"/>
                  <a:pt x="26770" y="52908"/>
                  <a:pt x="26770" y="52772"/>
                </a:cubicBezTo>
                <a:lnTo>
                  <a:pt x="26770" y="243"/>
                </a:lnTo>
                <a:cubicBezTo>
                  <a:pt x="26770" y="109"/>
                  <a:pt x="26659" y="0"/>
                  <a:pt x="26525" y="0"/>
                </a:cubicBezTo>
                <a:close/>
              </a:path>
            </a:pathLst>
          </a:custGeom>
          <a:solidFill>
            <a:srgbClr val="F2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a:off x="6218328" y="4399004"/>
            <a:ext cx="141116" cy="141116"/>
          </a:xfrm>
          <a:custGeom>
            <a:avLst/>
            <a:gdLst/>
            <a:ahLst/>
            <a:cxnLst/>
            <a:rect l="l" t="t" r="r" b="b"/>
            <a:pathLst>
              <a:path w="3010" h="3010" extrusionOk="0">
                <a:moveTo>
                  <a:pt x="1505" y="1"/>
                </a:moveTo>
                <a:cubicBezTo>
                  <a:pt x="673" y="1"/>
                  <a:pt x="0" y="673"/>
                  <a:pt x="0" y="1505"/>
                </a:cubicBezTo>
                <a:cubicBezTo>
                  <a:pt x="0" y="2335"/>
                  <a:pt x="673" y="3009"/>
                  <a:pt x="1505" y="3009"/>
                </a:cubicBezTo>
                <a:cubicBezTo>
                  <a:pt x="2335" y="3009"/>
                  <a:pt x="3009" y="2335"/>
                  <a:pt x="3009" y="1505"/>
                </a:cubicBezTo>
                <a:cubicBezTo>
                  <a:pt x="3009" y="673"/>
                  <a:pt x="2335" y="1"/>
                  <a:pt x="1505" y="1"/>
                </a:cubicBezTo>
                <a:close/>
              </a:path>
            </a:pathLst>
          </a:custGeom>
          <a:solidFill>
            <a:srgbClr val="544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a:off x="5486352" y="1877147"/>
            <a:ext cx="72949" cy="399626"/>
          </a:xfrm>
          <a:custGeom>
            <a:avLst/>
            <a:gdLst/>
            <a:ahLst/>
            <a:cxnLst/>
            <a:rect l="l" t="t" r="r" b="b"/>
            <a:pathLst>
              <a:path w="1556" h="8524" extrusionOk="0">
                <a:moveTo>
                  <a:pt x="505" y="0"/>
                </a:moveTo>
                <a:cubicBezTo>
                  <a:pt x="227" y="0"/>
                  <a:pt x="0" y="225"/>
                  <a:pt x="0" y="503"/>
                </a:cubicBezTo>
                <a:lnTo>
                  <a:pt x="0" y="8021"/>
                </a:lnTo>
                <a:cubicBezTo>
                  <a:pt x="0" y="8299"/>
                  <a:pt x="227" y="8524"/>
                  <a:pt x="505" y="8524"/>
                </a:cubicBezTo>
                <a:lnTo>
                  <a:pt x="1052" y="8524"/>
                </a:lnTo>
                <a:cubicBezTo>
                  <a:pt x="1329" y="8524"/>
                  <a:pt x="1555" y="8299"/>
                  <a:pt x="1555" y="8021"/>
                </a:cubicBezTo>
                <a:lnTo>
                  <a:pt x="1555" y="503"/>
                </a:lnTo>
                <a:cubicBezTo>
                  <a:pt x="1555" y="225"/>
                  <a:pt x="1329" y="0"/>
                  <a:pt x="1052" y="0"/>
                </a:cubicBezTo>
                <a:close/>
              </a:path>
            </a:pathLst>
          </a:custGeom>
          <a:solidFill>
            <a:srgbClr val="61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a:off x="5486352" y="2314983"/>
            <a:ext cx="72949" cy="399720"/>
          </a:xfrm>
          <a:custGeom>
            <a:avLst/>
            <a:gdLst/>
            <a:ahLst/>
            <a:cxnLst/>
            <a:rect l="l" t="t" r="r" b="b"/>
            <a:pathLst>
              <a:path w="1556" h="8526" extrusionOk="0">
                <a:moveTo>
                  <a:pt x="505" y="1"/>
                </a:moveTo>
                <a:cubicBezTo>
                  <a:pt x="227" y="1"/>
                  <a:pt x="0" y="227"/>
                  <a:pt x="0" y="504"/>
                </a:cubicBezTo>
                <a:lnTo>
                  <a:pt x="0" y="8021"/>
                </a:lnTo>
                <a:cubicBezTo>
                  <a:pt x="0" y="8300"/>
                  <a:pt x="227" y="8526"/>
                  <a:pt x="505" y="8526"/>
                </a:cubicBezTo>
                <a:lnTo>
                  <a:pt x="1052" y="8526"/>
                </a:lnTo>
                <a:cubicBezTo>
                  <a:pt x="1329" y="8526"/>
                  <a:pt x="1555" y="8300"/>
                  <a:pt x="1555" y="8021"/>
                </a:cubicBezTo>
                <a:lnTo>
                  <a:pt x="1555" y="504"/>
                </a:lnTo>
                <a:cubicBezTo>
                  <a:pt x="1555" y="226"/>
                  <a:pt x="1329" y="1"/>
                  <a:pt x="1052" y="1"/>
                </a:cubicBezTo>
                <a:close/>
              </a:path>
            </a:pathLst>
          </a:custGeom>
          <a:solidFill>
            <a:srgbClr val="61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a:off x="5505714" y="3074058"/>
            <a:ext cx="1566251" cy="207408"/>
          </a:xfrm>
          <a:custGeom>
            <a:avLst/>
            <a:gdLst/>
            <a:ahLst/>
            <a:cxnLst/>
            <a:rect l="l" t="t" r="r" b="b"/>
            <a:pathLst>
              <a:path w="33408" h="4424" extrusionOk="0">
                <a:moveTo>
                  <a:pt x="16705" y="1"/>
                </a:moveTo>
                <a:cubicBezTo>
                  <a:pt x="7480" y="1"/>
                  <a:pt x="0" y="991"/>
                  <a:pt x="0" y="2211"/>
                </a:cubicBezTo>
                <a:cubicBezTo>
                  <a:pt x="0" y="3433"/>
                  <a:pt x="7480" y="4424"/>
                  <a:pt x="16705" y="4424"/>
                </a:cubicBezTo>
                <a:cubicBezTo>
                  <a:pt x="25930" y="4424"/>
                  <a:pt x="33408" y="3433"/>
                  <a:pt x="33408" y="2211"/>
                </a:cubicBezTo>
                <a:cubicBezTo>
                  <a:pt x="33408" y="991"/>
                  <a:pt x="25930" y="1"/>
                  <a:pt x="16705" y="1"/>
                </a:cubicBezTo>
                <a:close/>
              </a:path>
            </a:pathLst>
          </a:custGeom>
          <a:solidFill>
            <a:srgbClr val="F2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a:off x="5753910" y="2545739"/>
            <a:ext cx="1069859" cy="405534"/>
          </a:xfrm>
          <a:custGeom>
            <a:avLst/>
            <a:gdLst/>
            <a:ahLst/>
            <a:cxnLst/>
            <a:rect l="l" t="t" r="r" b="b"/>
            <a:pathLst>
              <a:path w="22820" h="8650" extrusionOk="0">
                <a:moveTo>
                  <a:pt x="918" y="0"/>
                </a:moveTo>
                <a:cubicBezTo>
                  <a:pt x="409" y="0"/>
                  <a:pt x="1" y="410"/>
                  <a:pt x="1" y="918"/>
                </a:cubicBezTo>
                <a:lnTo>
                  <a:pt x="1" y="7730"/>
                </a:lnTo>
                <a:cubicBezTo>
                  <a:pt x="1" y="8239"/>
                  <a:pt x="409" y="8649"/>
                  <a:pt x="918" y="8649"/>
                </a:cubicBezTo>
                <a:lnTo>
                  <a:pt x="21902" y="8649"/>
                </a:lnTo>
                <a:cubicBezTo>
                  <a:pt x="22411" y="8649"/>
                  <a:pt x="22819" y="8239"/>
                  <a:pt x="22819" y="7730"/>
                </a:cubicBezTo>
                <a:lnTo>
                  <a:pt x="22819" y="918"/>
                </a:lnTo>
                <a:cubicBezTo>
                  <a:pt x="22819" y="410"/>
                  <a:pt x="22411" y="0"/>
                  <a:pt x="21902" y="0"/>
                </a:cubicBezTo>
                <a:close/>
              </a:path>
            </a:pathLst>
          </a:custGeom>
          <a:solidFill>
            <a:srgbClr val="E9E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a:off x="5791130" y="2583676"/>
            <a:ext cx="994003" cy="329537"/>
          </a:xfrm>
          <a:custGeom>
            <a:avLst/>
            <a:gdLst/>
            <a:ahLst/>
            <a:cxnLst/>
            <a:rect l="l" t="t" r="r" b="b"/>
            <a:pathLst>
              <a:path w="21202" h="7029" extrusionOk="0">
                <a:moveTo>
                  <a:pt x="109" y="1"/>
                </a:moveTo>
                <a:cubicBezTo>
                  <a:pt x="49" y="1"/>
                  <a:pt x="1" y="48"/>
                  <a:pt x="1" y="108"/>
                </a:cubicBezTo>
                <a:lnTo>
                  <a:pt x="1" y="6920"/>
                </a:lnTo>
                <a:cubicBezTo>
                  <a:pt x="1" y="6980"/>
                  <a:pt x="49" y="7029"/>
                  <a:pt x="109" y="7029"/>
                </a:cubicBezTo>
                <a:lnTo>
                  <a:pt x="21093" y="7029"/>
                </a:lnTo>
                <a:cubicBezTo>
                  <a:pt x="21153" y="7029"/>
                  <a:pt x="21201" y="6980"/>
                  <a:pt x="21201" y="6920"/>
                </a:cubicBezTo>
                <a:lnTo>
                  <a:pt x="21201" y="108"/>
                </a:lnTo>
                <a:cubicBezTo>
                  <a:pt x="21201" y="48"/>
                  <a:pt x="21153" y="1"/>
                  <a:pt x="21093" y="1"/>
                </a:cubicBezTo>
                <a:close/>
              </a:path>
            </a:pathLst>
          </a:custGeom>
          <a:solidFill>
            <a:srgbClr val="5A6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a:off x="6499712" y="2626339"/>
            <a:ext cx="115378" cy="244258"/>
          </a:xfrm>
          <a:custGeom>
            <a:avLst/>
            <a:gdLst/>
            <a:ahLst/>
            <a:cxnLst/>
            <a:rect l="l" t="t" r="r" b="b"/>
            <a:pathLst>
              <a:path w="2461" h="5210" extrusionOk="0">
                <a:moveTo>
                  <a:pt x="1230" y="0"/>
                </a:moveTo>
                <a:cubicBezTo>
                  <a:pt x="551" y="0"/>
                  <a:pt x="1" y="551"/>
                  <a:pt x="1" y="1230"/>
                </a:cubicBezTo>
                <a:lnTo>
                  <a:pt x="1" y="3980"/>
                </a:lnTo>
                <a:cubicBezTo>
                  <a:pt x="1" y="4659"/>
                  <a:pt x="551" y="5209"/>
                  <a:pt x="1230" y="5209"/>
                </a:cubicBezTo>
                <a:cubicBezTo>
                  <a:pt x="1911" y="5209"/>
                  <a:pt x="2461" y="4659"/>
                  <a:pt x="2461" y="3980"/>
                </a:cubicBezTo>
                <a:lnTo>
                  <a:pt x="2461" y="1230"/>
                </a:lnTo>
                <a:cubicBezTo>
                  <a:pt x="2461" y="551"/>
                  <a:pt x="1911" y="0"/>
                  <a:pt x="1230" y="0"/>
                </a:cubicBezTo>
                <a:close/>
              </a:path>
            </a:pathLst>
          </a:custGeom>
          <a:solidFill>
            <a:srgbClr val="F6C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a:off x="5961173" y="2626339"/>
            <a:ext cx="115331" cy="244258"/>
          </a:xfrm>
          <a:custGeom>
            <a:avLst/>
            <a:gdLst/>
            <a:ahLst/>
            <a:cxnLst/>
            <a:rect l="l" t="t" r="r" b="b"/>
            <a:pathLst>
              <a:path w="2460" h="5210" extrusionOk="0">
                <a:moveTo>
                  <a:pt x="1231" y="0"/>
                </a:moveTo>
                <a:cubicBezTo>
                  <a:pt x="552" y="0"/>
                  <a:pt x="0" y="551"/>
                  <a:pt x="0" y="1230"/>
                </a:cubicBezTo>
                <a:lnTo>
                  <a:pt x="0" y="3980"/>
                </a:lnTo>
                <a:cubicBezTo>
                  <a:pt x="0" y="4659"/>
                  <a:pt x="552" y="5209"/>
                  <a:pt x="1231" y="5209"/>
                </a:cubicBezTo>
                <a:cubicBezTo>
                  <a:pt x="1910" y="5209"/>
                  <a:pt x="2460" y="4659"/>
                  <a:pt x="2460" y="3980"/>
                </a:cubicBezTo>
                <a:lnTo>
                  <a:pt x="2460" y="1230"/>
                </a:lnTo>
                <a:cubicBezTo>
                  <a:pt x="2460" y="551"/>
                  <a:pt x="1910" y="0"/>
                  <a:pt x="1231" y="0"/>
                </a:cubicBezTo>
                <a:close/>
              </a:path>
            </a:pathLst>
          </a:custGeom>
          <a:solidFill>
            <a:srgbClr val="F6C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a:off x="6042702" y="2180627"/>
            <a:ext cx="490860" cy="264886"/>
          </a:xfrm>
          <a:custGeom>
            <a:avLst/>
            <a:gdLst/>
            <a:ahLst/>
            <a:cxnLst/>
            <a:rect l="l" t="t" r="r" b="b"/>
            <a:pathLst>
              <a:path w="10470" h="5650" extrusionOk="0">
                <a:moveTo>
                  <a:pt x="5236" y="1"/>
                </a:moveTo>
                <a:cubicBezTo>
                  <a:pt x="2698" y="1"/>
                  <a:pt x="582" y="975"/>
                  <a:pt x="103" y="2268"/>
                </a:cubicBezTo>
                <a:cubicBezTo>
                  <a:pt x="36" y="2449"/>
                  <a:pt x="1" y="2635"/>
                  <a:pt x="1" y="2825"/>
                </a:cubicBezTo>
                <a:cubicBezTo>
                  <a:pt x="1" y="3016"/>
                  <a:pt x="36" y="3202"/>
                  <a:pt x="103" y="3383"/>
                </a:cubicBezTo>
                <a:cubicBezTo>
                  <a:pt x="582" y="4675"/>
                  <a:pt x="2698" y="5650"/>
                  <a:pt x="5236" y="5650"/>
                </a:cubicBezTo>
                <a:cubicBezTo>
                  <a:pt x="8125" y="5650"/>
                  <a:pt x="10469" y="4384"/>
                  <a:pt x="10469" y="2825"/>
                </a:cubicBezTo>
                <a:cubicBezTo>
                  <a:pt x="10469" y="1265"/>
                  <a:pt x="8125" y="1"/>
                  <a:pt x="5236" y="1"/>
                </a:cubicBezTo>
                <a:close/>
              </a:path>
            </a:pathLst>
          </a:custGeom>
          <a:solidFill>
            <a:srgbClr val="DEE5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a:off x="6042702" y="2286956"/>
            <a:ext cx="43273" cy="52274"/>
          </a:xfrm>
          <a:custGeom>
            <a:avLst/>
            <a:gdLst/>
            <a:ahLst/>
            <a:cxnLst/>
            <a:rect l="l" t="t" r="r" b="b"/>
            <a:pathLst>
              <a:path w="923" h="1115" extrusionOk="0">
                <a:moveTo>
                  <a:pt x="103" y="0"/>
                </a:moveTo>
                <a:cubicBezTo>
                  <a:pt x="36" y="181"/>
                  <a:pt x="1" y="367"/>
                  <a:pt x="1" y="557"/>
                </a:cubicBezTo>
                <a:cubicBezTo>
                  <a:pt x="1" y="748"/>
                  <a:pt x="36" y="934"/>
                  <a:pt x="103" y="1115"/>
                </a:cubicBezTo>
                <a:cubicBezTo>
                  <a:pt x="564" y="1084"/>
                  <a:pt x="923" y="846"/>
                  <a:pt x="923" y="557"/>
                </a:cubicBezTo>
                <a:cubicBezTo>
                  <a:pt x="923" y="268"/>
                  <a:pt x="564" y="31"/>
                  <a:pt x="103" y="0"/>
                </a:cubicBezTo>
                <a:close/>
              </a:path>
            </a:pathLst>
          </a:custGeom>
          <a:solidFill>
            <a:srgbClr val="79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a:off x="5778852" y="3585968"/>
            <a:ext cx="1020023" cy="549182"/>
          </a:xfrm>
          <a:custGeom>
            <a:avLst/>
            <a:gdLst/>
            <a:ahLst/>
            <a:cxnLst/>
            <a:rect l="l" t="t" r="r" b="b"/>
            <a:pathLst>
              <a:path w="21757" h="11714" extrusionOk="0">
                <a:moveTo>
                  <a:pt x="10879" y="1"/>
                </a:moveTo>
                <a:cubicBezTo>
                  <a:pt x="7875" y="1"/>
                  <a:pt x="5155" y="1219"/>
                  <a:pt x="3185" y="3188"/>
                </a:cubicBezTo>
                <a:cubicBezTo>
                  <a:pt x="1218" y="5156"/>
                  <a:pt x="1" y="7876"/>
                  <a:pt x="1" y="10879"/>
                </a:cubicBezTo>
                <a:lnTo>
                  <a:pt x="1" y="11713"/>
                </a:lnTo>
                <a:cubicBezTo>
                  <a:pt x="1" y="8709"/>
                  <a:pt x="1218" y="5989"/>
                  <a:pt x="3185" y="4022"/>
                </a:cubicBezTo>
                <a:cubicBezTo>
                  <a:pt x="5155" y="2053"/>
                  <a:pt x="7875" y="836"/>
                  <a:pt x="10879" y="836"/>
                </a:cubicBezTo>
                <a:cubicBezTo>
                  <a:pt x="16886" y="836"/>
                  <a:pt x="21757" y="5705"/>
                  <a:pt x="21757" y="11713"/>
                </a:cubicBezTo>
                <a:lnTo>
                  <a:pt x="21757" y="10879"/>
                </a:lnTo>
                <a:cubicBezTo>
                  <a:pt x="21757" y="4872"/>
                  <a:pt x="16886" y="1"/>
                  <a:pt x="10879" y="1"/>
                </a:cubicBezTo>
                <a:close/>
              </a:path>
            </a:pathLst>
          </a:custGeom>
          <a:solidFill>
            <a:srgbClr val="79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a:off x="5464130" y="3239553"/>
            <a:ext cx="41632" cy="315519"/>
          </a:xfrm>
          <a:custGeom>
            <a:avLst/>
            <a:gdLst/>
            <a:ahLst/>
            <a:cxnLst/>
            <a:rect l="l" t="t" r="r" b="b"/>
            <a:pathLst>
              <a:path w="888" h="6730" extrusionOk="0">
                <a:moveTo>
                  <a:pt x="887" y="1"/>
                </a:moveTo>
                <a:cubicBezTo>
                  <a:pt x="357" y="307"/>
                  <a:pt x="1" y="880"/>
                  <a:pt x="1" y="1537"/>
                </a:cubicBezTo>
                <a:lnTo>
                  <a:pt x="1" y="5191"/>
                </a:lnTo>
                <a:cubicBezTo>
                  <a:pt x="1" y="5849"/>
                  <a:pt x="357" y="6422"/>
                  <a:pt x="887" y="6729"/>
                </a:cubicBezTo>
                <a:lnTo>
                  <a:pt x="887" y="1"/>
                </a:lnTo>
                <a:close/>
              </a:path>
            </a:pathLst>
          </a:custGeom>
          <a:solidFill>
            <a:srgbClr val="79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5704590" y="2216717"/>
            <a:ext cx="30614" cy="531741"/>
          </a:xfrm>
          <a:custGeom>
            <a:avLst/>
            <a:gdLst/>
            <a:ahLst/>
            <a:cxnLst/>
            <a:rect l="l" t="t" r="r" b="b"/>
            <a:pathLst>
              <a:path w="653" h="11342" extrusionOk="0">
                <a:moveTo>
                  <a:pt x="327" y="1"/>
                </a:moveTo>
                <a:cubicBezTo>
                  <a:pt x="146" y="1"/>
                  <a:pt x="1" y="146"/>
                  <a:pt x="1" y="327"/>
                </a:cubicBezTo>
                <a:lnTo>
                  <a:pt x="1" y="11342"/>
                </a:lnTo>
                <a:lnTo>
                  <a:pt x="652" y="11342"/>
                </a:lnTo>
                <a:lnTo>
                  <a:pt x="652" y="327"/>
                </a:lnTo>
                <a:cubicBezTo>
                  <a:pt x="652" y="146"/>
                  <a:pt x="505" y="1"/>
                  <a:pt x="327" y="1"/>
                </a:cubicBezTo>
                <a:close/>
              </a:path>
            </a:pathLst>
          </a:custGeom>
          <a:solidFill>
            <a:srgbClr val="F2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5685837" y="2662054"/>
            <a:ext cx="68120" cy="172856"/>
          </a:xfrm>
          <a:custGeom>
            <a:avLst/>
            <a:gdLst/>
            <a:ahLst/>
            <a:cxnLst/>
            <a:rect l="l" t="t" r="r" b="b"/>
            <a:pathLst>
              <a:path w="1453" h="3687" extrusionOk="0">
                <a:moveTo>
                  <a:pt x="621" y="1"/>
                </a:moveTo>
                <a:cubicBezTo>
                  <a:pt x="279" y="1"/>
                  <a:pt x="0" y="279"/>
                  <a:pt x="0" y="621"/>
                </a:cubicBezTo>
                <a:lnTo>
                  <a:pt x="0" y="3066"/>
                </a:lnTo>
                <a:cubicBezTo>
                  <a:pt x="0" y="3409"/>
                  <a:pt x="279" y="3687"/>
                  <a:pt x="621" y="3687"/>
                </a:cubicBezTo>
                <a:lnTo>
                  <a:pt x="1453" y="3687"/>
                </a:lnTo>
                <a:lnTo>
                  <a:pt x="1453" y="1"/>
                </a:lnTo>
                <a:close/>
              </a:path>
            </a:pathLst>
          </a:custGeom>
          <a:solidFill>
            <a:srgbClr val="DEE5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5953906" y="1907818"/>
            <a:ext cx="211159" cy="147867"/>
          </a:xfrm>
          <a:custGeom>
            <a:avLst/>
            <a:gdLst/>
            <a:ahLst/>
            <a:cxnLst/>
            <a:rect l="l" t="t" r="r" b="b"/>
            <a:pathLst>
              <a:path w="4504" h="3154" extrusionOk="0">
                <a:moveTo>
                  <a:pt x="1" y="1"/>
                </a:moveTo>
                <a:lnTo>
                  <a:pt x="3404" y="3153"/>
                </a:lnTo>
                <a:lnTo>
                  <a:pt x="4503" y="3153"/>
                </a:lnTo>
                <a:lnTo>
                  <a:pt x="1101" y="1"/>
                </a:lnTo>
                <a:close/>
              </a:path>
            </a:pathLst>
          </a:custGeom>
          <a:solidFill>
            <a:srgbClr val="F27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5455316" y="1806027"/>
            <a:ext cx="1397099" cy="2781023"/>
          </a:xfrm>
          <a:custGeom>
            <a:avLst/>
            <a:gdLst/>
            <a:ahLst/>
            <a:cxnLst/>
            <a:rect l="l" t="t" r="r" b="b"/>
            <a:pathLst>
              <a:path w="29800" h="59319" extrusionOk="0">
                <a:moveTo>
                  <a:pt x="43" y="0"/>
                </a:moveTo>
                <a:cubicBezTo>
                  <a:pt x="20" y="0"/>
                  <a:pt x="0" y="20"/>
                  <a:pt x="0" y="43"/>
                </a:cubicBezTo>
                <a:lnTo>
                  <a:pt x="0" y="59276"/>
                </a:lnTo>
                <a:cubicBezTo>
                  <a:pt x="0" y="59301"/>
                  <a:pt x="20" y="59319"/>
                  <a:pt x="43" y="59319"/>
                </a:cubicBezTo>
                <a:lnTo>
                  <a:pt x="29757" y="59319"/>
                </a:lnTo>
                <a:cubicBezTo>
                  <a:pt x="29781" y="59319"/>
                  <a:pt x="29800" y="59301"/>
                  <a:pt x="29800" y="59276"/>
                </a:cubicBezTo>
                <a:lnTo>
                  <a:pt x="29800" y="43"/>
                </a:lnTo>
                <a:cubicBezTo>
                  <a:pt x="29800" y="20"/>
                  <a:pt x="29781" y="0"/>
                  <a:pt x="29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a:off x="5590290" y="1806027"/>
            <a:ext cx="1397099" cy="2781023"/>
          </a:xfrm>
          <a:custGeom>
            <a:avLst/>
            <a:gdLst/>
            <a:ahLst/>
            <a:cxnLst/>
            <a:rect l="l" t="t" r="r" b="b"/>
            <a:pathLst>
              <a:path w="29800" h="59319" extrusionOk="0">
                <a:moveTo>
                  <a:pt x="886" y="0"/>
                </a:moveTo>
                <a:cubicBezTo>
                  <a:pt x="395" y="0"/>
                  <a:pt x="0" y="395"/>
                  <a:pt x="0" y="886"/>
                </a:cubicBezTo>
                <a:lnTo>
                  <a:pt x="0" y="58434"/>
                </a:lnTo>
                <a:cubicBezTo>
                  <a:pt x="0" y="58924"/>
                  <a:pt x="395" y="59319"/>
                  <a:pt x="886" y="59319"/>
                </a:cubicBezTo>
                <a:lnTo>
                  <a:pt x="28914" y="59319"/>
                </a:lnTo>
                <a:cubicBezTo>
                  <a:pt x="29405" y="59319"/>
                  <a:pt x="29800" y="58924"/>
                  <a:pt x="29800" y="58434"/>
                </a:cubicBezTo>
                <a:lnTo>
                  <a:pt x="29800" y="886"/>
                </a:lnTo>
                <a:cubicBezTo>
                  <a:pt x="29800" y="395"/>
                  <a:pt x="29405" y="0"/>
                  <a:pt x="28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5661317" y="1877147"/>
            <a:ext cx="1255045" cy="2485570"/>
          </a:xfrm>
          <a:custGeom>
            <a:avLst/>
            <a:gdLst/>
            <a:ahLst/>
            <a:cxnLst/>
            <a:rect l="l" t="t" r="r" b="b"/>
            <a:pathLst>
              <a:path w="26770" h="53017" extrusionOk="0">
                <a:moveTo>
                  <a:pt x="245" y="0"/>
                </a:moveTo>
                <a:cubicBezTo>
                  <a:pt x="111" y="0"/>
                  <a:pt x="0" y="109"/>
                  <a:pt x="0" y="243"/>
                </a:cubicBezTo>
                <a:lnTo>
                  <a:pt x="0" y="52772"/>
                </a:lnTo>
                <a:cubicBezTo>
                  <a:pt x="0" y="52908"/>
                  <a:pt x="111" y="53017"/>
                  <a:pt x="245" y="53017"/>
                </a:cubicBezTo>
                <a:lnTo>
                  <a:pt x="26525" y="53017"/>
                </a:lnTo>
                <a:cubicBezTo>
                  <a:pt x="26659" y="53017"/>
                  <a:pt x="26770" y="52908"/>
                  <a:pt x="26770" y="52772"/>
                </a:cubicBezTo>
                <a:lnTo>
                  <a:pt x="26770" y="243"/>
                </a:lnTo>
                <a:cubicBezTo>
                  <a:pt x="26770" y="109"/>
                  <a:pt x="26659" y="0"/>
                  <a:pt x="26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6218328" y="4399004"/>
            <a:ext cx="141116" cy="141116"/>
          </a:xfrm>
          <a:custGeom>
            <a:avLst/>
            <a:gdLst/>
            <a:ahLst/>
            <a:cxnLst/>
            <a:rect l="l" t="t" r="r" b="b"/>
            <a:pathLst>
              <a:path w="3010" h="3010" extrusionOk="0">
                <a:moveTo>
                  <a:pt x="1505" y="1"/>
                </a:moveTo>
                <a:cubicBezTo>
                  <a:pt x="673" y="1"/>
                  <a:pt x="0" y="673"/>
                  <a:pt x="0" y="1505"/>
                </a:cubicBezTo>
                <a:cubicBezTo>
                  <a:pt x="0" y="2335"/>
                  <a:pt x="673" y="3009"/>
                  <a:pt x="1505" y="3009"/>
                </a:cubicBezTo>
                <a:cubicBezTo>
                  <a:pt x="2335" y="3009"/>
                  <a:pt x="3009" y="2335"/>
                  <a:pt x="3009" y="1505"/>
                </a:cubicBezTo>
                <a:cubicBezTo>
                  <a:pt x="3009" y="673"/>
                  <a:pt x="2335" y="1"/>
                  <a:pt x="1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5486352" y="1877147"/>
            <a:ext cx="72949" cy="399626"/>
          </a:xfrm>
          <a:custGeom>
            <a:avLst/>
            <a:gdLst/>
            <a:ahLst/>
            <a:cxnLst/>
            <a:rect l="l" t="t" r="r" b="b"/>
            <a:pathLst>
              <a:path w="1556" h="8524" extrusionOk="0">
                <a:moveTo>
                  <a:pt x="505" y="0"/>
                </a:moveTo>
                <a:cubicBezTo>
                  <a:pt x="227" y="0"/>
                  <a:pt x="0" y="225"/>
                  <a:pt x="0" y="503"/>
                </a:cubicBezTo>
                <a:lnTo>
                  <a:pt x="0" y="8021"/>
                </a:lnTo>
                <a:cubicBezTo>
                  <a:pt x="0" y="8299"/>
                  <a:pt x="227" y="8524"/>
                  <a:pt x="505" y="8524"/>
                </a:cubicBezTo>
                <a:lnTo>
                  <a:pt x="1052" y="8524"/>
                </a:lnTo>
                <a:cubicBezTo>
                  <a:pt x="1329" y="8524"/>
                  <a:pt x="1555" y="8299"/>
                  <a:pt x="1555" y="8021"/>
                </a:cubicBezTo>
                <a:lnTo>
                  <a:pt x="1555" y="503"/>
                </a:lnTo>
                <a:cubicBezTo>
                  <a:pt x="1555" y="225"/>
                  <a:pt x="1329" y="0"/>
                  <a:pt x="1052"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5486352" y="2314983"/>
            <a:ext cx="72949" cy="399720"/>
          </a:xfrm>
          <a:custGeom>
            <a:avLst/>
            <a:gdLst/>
            <a:ahLst/>
            <a:cxnLst/>
            <a:rect l="l" t="t" r="r" b="b"/>
            <a:pathLst>
              <a:path w="1556" h="8526" extrusionOk="0">
                <a:moveTo>
                  <a:pt x="505" y="1"/>
                </a:moveTo>
                <a:cubicBezTo>
                  <a:pt x="227" y="1"/>
                  <a:pt x="0" y="227"/>
                  <a:pt x="0" y="504"/>
                </a:cubicBezTo>
                <a:lnTo>
                  <a:pt x="0" y="8021"/>
                </a:lnTo>
                <a:cubicBezTo>
                  <a:pt x="0" y="8300"/>
                  <a:pt x="227" y="8526"/>
                  <a:pt x="505" y="8526"/>
                </a:cubicBezTo>
                <a:lnTo>
                  <a:pt x="1052" y="8526"/>
                </a:lnTo>
                <a:cubicBezTo>
                  <a:pt x="1329" y="8526"/>
                  <a:pt x="1555" y="8300"/>
                  <a:pt x="1555" y="8021"/>
                </a:cubicBezTo>
                <a:lnTo>
                  <a:pt x="1555" y="504"/>
                </a:lnTo>
                <a:cubicBezTo>
                  <a:pt x="1555" y="226"/>
                  <a:pt x="1329" y="1"/>
                  <a:pt x="1052"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6758785" y="2556249"/>
            <a:ext cx="134740" cy="111112"/>
          </a:xfrm>
          <a:custGeom>
            <a:avLst/>
            <a:gdLst/>
            <a:ahLst/>
            <a:cxnLst/>
            <a:rect l="l" t="t" r="r" b="b"/>
            <a:pathLst>
              <a:path w="2874" h="2370" extrusionOk="0">
                <a:moveTo>
                  <a:pt x="2856" y="0"/>
                </a:moveTo>
                <a:cubicBezTo>
                  <a:pt x="2851" y="0"/>
                  <a:pt x="2847" y="2"/>
                  <a:pt x="2844" y="6"/>
                </a:cubicBezTo>
                <a:cubicBezTo>
                  <a:pt x="2813" y="44"/>
                  <a:pt x="2696" y="190"/>
                  <a:pt x="2477" y="424"/>
                </a:cubicBezTo>
                <a:cubicBezTo>
                  <a:pt x="2474" y="425"/>
                  <a:pt x="2473" y="427"/>
                  <a:pt x="2471" y="430"/>
                </a:cubicBezTo>
                <a:cubicBezTo>
                  <a:pt x="2300" y="612"/>
                  <a:pt x="2121" y="792"/>
                  <a:pt x="1937" y="965"/>
                </a:cubicBezTo>
                <a:cubicBezTo>
                  <a:pt x="1520" y="1358"/>
                  <a:pt x="884" y="1897"/>
                  <a:pt x="227" y="2237"/>
                </a:cubicBezTo>
                <a:lnTo>
                  <a:pt x="225" y="2237"/>
                </a:lnTo>
                <a:cubicBezTo>
                  <a:pt x="153" y="2274"/>
                  <a:pt x="81" y="2309"/>
                  <a:pt x="11" y="2339"/>
                </a:cubicBezTo>
                <a:cubicBezTo>
                  <a:pt x="3" y="2342"/>
                  <a:pt x="0" y="2351"/>
                  <a:pt x="3" y="2361"/>
                </a:cubicBezTo>
                <a:cubicBezTo>
                  <a:pt x="6" y="2365"/>
                  <a:pt x="11" y="2370"/>
                  <a:pt x="17" y="2370"/>
                </a:cubicBezTo>
                <a:cubicBezTo>
                  <a:pt x="20" y="2370"/>
                  <a:pt x="22" y="2368"/>
                  <a:pt x="23" y="2368"/>
                </a:cubicBezTo>
                <a:cubicBezTo>
                  <a:pt x="95" y="2336"/>
                  <a:pt x="169" y="2301"/>
                  <a:pt x="242" y="2264"/>
                </a:cubicBezTo>
                <a:cubicBezTo>
                  <a:pt x="902" y="1923"/>
                  <a:pt x="1540" y="1382"/>
                  <a:pt x="1959" y="988"/>
                </a:cubicBezTo>
                <a:cubicBezTo>
                  <a:pt x="2142" y="813"/>
                  <a:pt x="2323" y="633"/>
                  <a:pt x="2494" y="451"/>
                </a:cubicBezTo>
                <a:cubicBezTo>
                  <a:pt x="2717" y="213"/>
                  <a:pt x="2836" y="64"/>
                  <a:pt x="2869" y="25"/>
                </a:cubicBezTo>
                <a:cubicBezTo>
                  <a:pt x="2873" y="18"/>
                  <a:pt x="2872" y="9"/>
                  <a:pt x="2865" y="3"/>
                </a:cubicBezTo>
                <a:cubicBezTo>
                  <a:pt x="2863" y="1"/>
                  <a:pt x="2859" y="0"/>
                  <a:pt x="2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6707261" y="2256811"/>
            <a:ext cx="2532" cy="4594"/>
          </a:xfrm>
          <a:custGeom>
            <a:avLst/>
            <a:gdLst/>
            <a:ahLst/>
            <a:cxnLst/>
            <a:rect l="l" t="t" r="r" b="b"/>
            <a:pathLst>
              <a:path w="54" h="98" extrusionOk="0">
                <a:moveTo>
                  <a:pt x="8" y="0"/>
                </a:moveTo>
                <a:cubicBezTo>
                  <a:pt x="7" y="0"/>
                  <a:pt x="6" y="1"/>
                  <a:pt x="5" y="1"/>
                </a:cubicBezTo>
                <a:cubicBezTo>
                  <a:pt x="2" y="4"/>
                  <a:pt x="0" y="9"/>
                  <a:pt x="2" y="12"/>
                </a:cubicBezTo>
                <a:cubicBezTo>
                  <a:pt x="14" y="39"/>
                  <a:pt x="26" y="65"/>
                  <a:pt x="38" y="90"/>
                </a:cubicBezTo>
                <a:lnTo>
                  <a:pt x="38" y="93"/>
                </a:lnTo>
                <a:cubicBezTo>
                  <a:pt x="40" y="94"/>
                  <a:pt x="43" y="97"/>
                  <a:pt x="46" y="97"/>
                </a:cubicBezTo>
                <a:lnTo>
                  <a:pt x="46" y="96"/>
                </a:lnTo>
                <a:lnTo>
                  <a:pt x="49" y="96"/>
                </a:lnTo>
                <a:cubicBezTo>
                  <a:pt x="52" y="94"/>
                  <a:pt x="54" y="91"/>
                  <a:pt x="54" y="88"/>
                </a:cubicBezTo>
                <a:cubicBezTo>
                  <a:pt x="54" y="88"/>
                  <a:pt x="54" y="87"/>
                  <a:pt x="52" y="85"/>
                </a:cubicBezTo>
                <a:cubicBezTo>
                  <a:pt x="46" y="71"/>
                  <a:pt x="38" y="56"/>
                  <a:pt x="32" y="41"/>
                </a:cubicBezTo>
                <a:lnTo>
                  <a:pt x="15" y="6"/>
                </a:lnTo>
                <a:cubicBezTo>
                  <a:pt x="14" y="2"/>
                  <a:pt x="11" y="0"/>
                  <a:pt x="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6781945" y="1984564"/>
            <a:ext cx="100891" cy="380030"/>
          </a:xfrm>
          <a:custGeom>
            <a:avLst/>
            <a:gdLst/>
            <a:ahLst/>
            <a:cxnLst/>
            <a:rect l="l" t="t" r="r" b="b"/>
            <a:pathLst>
              <a:path w="2152" h="8106" extrusionOk="0">
                <a:moveTo>
                  <a:pt x="18" y="0"/>
                </a:moveTo>
                <a:cubicBezTo>
                  <a:pt x="16" y="0"/>
                  <a:pt x="14" y="1"/>
                  <a:pt x="12" y="1"/>
                </a:cubicBezTo>
                <a:cubicBezTo>
                  <a:pt x="5" y="4"/>
                  <a:pt x="0" y="12"/>
                  <a:pt x="3" y="21"/>
                </a:cubicBezTo>
                <a:cubicBezTo>
                  <a:pt x="23" y="82"/>
                  <a:pt x="2006" y="6128"/>
                  <a:pt x="2119" y="8092"/>
                </a:cubicBezTo>
                <a:cubicBezTo>
                  <a:pt x="2121" y="8100"/>
                  <a:pt x="2127" y="8106"/>
                  <a:pt x="2134" y="8106"/>
                </a:cubicBezTo>
                <a:lnTo>
                  <a:pt x="2136" y="8106"/>
                </a:lnTo>
                <a:cubicBezTo>
                  <a:pt x="2145" y="8106"/>
                  <a:pt x="2151" y="8098"/>
                  <a:pt x="2151" y="8089"/>
                </a:cubicBezTo>
                <a:cubicBezTo>
                  <a:pt x="2037" y="6121"/>
                  <a:pt x="52" y="72"/>
                  <a:pt x="32" y="11"/>
                </a:cubicBezTo>
                <a:cubicBezTo>
                  <a:pt x="30" y="5"/>
                  <a:pt x="25"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6674678" y="2186018"/>
            <a:ext cx="72387" cy="165167"/>
          </a:xfrm>
          <a:custGeom>
            <a:avLst/>
            <a:gdLst/>
            <a:ahLst/>
            <a:cxnLst/>
            <a:rect l="l" t="t" r="r" b="b"/>
            <a:pathLst>
              <a:path w="1544" h="3523" extrusionOk="0">
                <a:moveTo>
                  <a:pt x="18" y="1"/>
                </a:moveTo>
                <a:cubicBezTo>
                  <a:pt x="16" y="1"/>
                  <a:pt x="14" y="1"/>
                  <a:pt x="12" y="2"/>
                </a:cubicBezTo>
                <a:cubicBezTo>
                  <a:pt x="4" y="7"/>
                  <a:pt x="1" y="16"/>
                  <a:pt x="4" y="23"/>
                </a:cubicBezTo>
                <a:cubicBezTo>
                  <a:pt x="18" y="51"/>
                  <a:pt x="1345" y="2830"/>
                  <a:pt x="1512" y="3511"/>
                </a:cubicBezTo>
                <a:cubicBezTo>
                  <a:pt x="1513" y="3518"/>
                  <a:pt x="1519" y="3523"/>
                  <a:pt x="1527" y="3523"/>
                </a:cubicBezTo>
                <a:lnTo>
                  <a:pt x="1531" y="3523"/>
                </a:lnTo>
                <a:cubicBezTo>
                  <a:pt x="1539" y="3521"/>
                  <a:pt x="1544" y="3512"/>
                  <a:pt x="1542" y="3505"/>
                </a:cubicBezTo>
                <a:cubicBezTo>
                  <a:pt x="1374" y="2820"/>
                  <a:pt x="47" y="37"/>
                  <a:pt x="33" y="10"/>
                </a:cubicBezTo>
                <a:cubicBezTo>
                  <a:pt x="30" y="4"/>
                  <a:pt x="24"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37"/>
          <p:cNvGrpSpPr/>
          <p:nvPr/>
        </p:nvGrpSpPr>
        <p:grpSpPr>
          <a:xfrm>
            <a:off x="4864218" y="1472606"/>
            <a:ext cx="1147199" cy="637372"/>
            <a:chOff x="315275" y="3124950"/>
            <a:chExt cx="658175" cy="365675"/>
          </a:xfrm>
        </p:grpSpPr>
        <p:sp>
          <p:nvSpPr>
            <p:cNvPr id="750" name="Google Shape;750;p37"/>
            <p:cNvSpPr/>
            <p:nvPr/>
          </p:nvSpPr>
          <p:spPr>
            <a:xfrm>
              <a:off x="315275" y="3124950"/>
              <a:ext cx="634175" cy="365675"/>
            </a:xfrm>
            <a:custGeom>
              <a:avLst/>
              <a:gdLst/>
              <a:ahLst/>
              <a:cxnLst/>
              <a:rect l="l" t="t" r="r" b="b"/>
              <a:pathLst>
                <a:path w="25367" h="14627" extrusionOk="0">
                  <a:moveTo>
                    <a:pt x="763" y="0"/>
                  </a:moveTo>
                  <a:cubicBezTo>
                    <a:pt x="342" y="0"/>
                    <a:pt x="1" y="341"/>
                    <a:pt x="1" y="762"/>
                  </a:cubicBezTo>
                  <a:lnTo>
                    <a:pt x="1" y="11111"/>
                  </a:lnTo>
                  <a:cubicBezTo>
                    <a:pt x="1" y="11532"/>
                    <a:pt x="342" y="11873"/>
                    <a:pt x="763" y="11873"/>
                  </a:cubicBezTo>
                  <a:lnTo>
                    <a:pt x="22394" y="11873"/>
                  </a:lnTo>
                  <a:lnTo>
                    <a:pt x="25366" y="14626"/>
                  </a:lnTo>
                  <a:lnTo>
                    <a:pt x="25366" y="762"/>
                  </a:lnTo>
                  <a:cubicBezTo>
                    <a:pt x="25366" y="341"/>
                    <a:pt x="25026" y="0"/>
                    <a:pt x="24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p:nvPr/>
          </p:nvSpPr>
          <p:spPr>
            <a:xfrm>
              <a:off x="875125" y="3421750"/>
              <a:ext cx="98325" cy="68875"/>
            </a:xfrm>
            <a:custGeom>
              <a:avLst/>
              <a:gdLst/>
              <a:ahLst/>
              <a:cxnLst/>
              <a:rect l="l" t="t" r="r" b="b"/>
              <a:pathLst>
                <a:path w="3933" h="2755" extrusionOk="0">
                  <a:moveTo>
                    <a:pt x="0" y="1"/>
                  </a:moveTo>
                  <a:lnTo>
                    <a:pt x="2972" y="2754"/>
                  </a:lnTo>
                  <a:lnTo>
                    <a:pt x="3933" y="2754"/>
                  </a:lnTo>
                  <a:lnTo>
                    <a:pt x="9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a:off x="339300" y="3124950"/>
              <a:ext cx="634150" cy="365675"/>
            </a:xfrm>
            <a:custGeom>
              <a:avLst/>
              <a:gdLst/>
              <a:ahLst/>
              <a:cxnLst/>
              <a:rect l="l" t="t" r="r" b="b"/>
              <a:pathLst>
                <a:path w="25366" h="14627" extrusionOk="0">
                  <a:moveTo>
                    <a:pt x="764" y="0"/>
                  </a:moveTo>
                  <a:cubicBezTo>
                    <a:pt x="343" y="0"/>
                    <a:pt x="0" y="341"/>
                    <a:pt x="0" y="762"/>
                  </a:cubicBezTo>
                  <a:lnTo>
                    <a:pt x="0" y="11111"/>
                  </a:lnTo>
                  <a:cubicBezTo>
                    <a:pt x="0" y="11532"/>
                    <a:pt x="343" y="11873"/>
                    <a:pt x="764" y="11873"/>
                  </a:cubicBezTo>
                  <a:lnTo>
                    <a:pt x="22394" y="11873"/>
                  </a:lnTo>
                  <a:lnTo>
                    <a:pt x="25366" y="14626"/>
                  </a:lnTo>
                  <a:lnTo>
                    <a:pt x="25366" y="762"/>
                  </a:lnTo>
                  <a:cubicBezTo>
                    <a:pt x="25366" y="341"/>
                    <a:pt x="25025" y="0"/>
                    <a:pt x="246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792825" y="3237950"/>
              <a:ext cx="73725" cy="73700"/>
            </a:xfrm>
            <a:custGeom>
              <a:avLst/>
              <a:gdLst/>
              <a:ahLst/>
              <a:cxnLst/>
              <a:rect l="l" t="t" r="r" b="b"/>
              <a:pathLst>
                <a:path w="2949" h="2948" extrusionOk="0">
                  <a:moveTo>
                    <a:pt x="1475" y="0"/>
                  </a:moveTo>
                  <a:cubicBezTo>
                    <a:pt x="661" y="0"/>
                    <a:pt x="1" y="661"/>
                    <a:pt x="1" y="1474"/>
                  </a:cubicBezTo>
                  <a:cubicBezTo>
                    <a:pt x="1" y="2288"/>
                    <a:pt x="661" y="2948"/>
                    <a:pt x="1475" y="2948"/>
                  </a:cubicBezTo>
                  <a:cubicBezTo>
                    <a:pt x="2288" y="2948"/>
                    <a:pt x="2949" y="2288"/>
                    <a:pt x="2949" y="1474"/>
                  </a:cubicBezTo>
                  <a:cubicBezTo>
                    <a:pt x="2949" y="661"/>
                    <a:pt x="2288" y="0"/>
                    <a:pt x="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619550" y="3237950"/>
              <a:ext cx="73675" cy="73700"/>
            </a:xfrm>
            <a:custGeom>
              <a:avLst/>
              <a:gdLst/>
              <a:ahLst/>
              <a:cxnLst/>
              <a:rect l="l" t="t" r="r" b="b"/>
              <a:pathLst>
                <a:path w="2947" h="2948" extrusionOk="0">
                  <a:moveTo>
                    <a:pt x="1473" y="0"/>
                  </a:moveTo>
                  <a:cubicBezTo>
                    <a:pt x="660" y="0"/>
                    <a:pt x="1" y="661"/>
                    <a:pt x="1" y="1474"/>
                  </a:cubicBezTo>
                  <a:cubicBezTo>
                    <a:pt x="1" y="2288"/>
                    <a:pt x="660" y="2948"/>
                    <a:pt x="1473" y="2948"/>
                  </a:cubicBezTo>
                  <a:cubicBezTo>
                    <a:pt x="2286" y="2948"/>
                    <a:pt x="2947" y="2288"/>
                    <a:pt x="2947" y="1474"/>
                  </a:cubicBezTo>
                  <a:cubicBezTo>
                    <a:pt x="2947" y="661"/>
                    <a:pt x="2286" y="0"/>
                    <a:pt x="1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446225" y="3237950"/>
              <a:ext cx="73675" cy="73700"/>
            </a:xfrm>
            <a:custGeom>
              <a:avLst/>
              <a:gdLst/>
              <a:ahLst/>
              <a:cxnLst/>
              <a:rect l="l" t="t" r="r" b="b"/>
              <a:pathLst>
                <a:path w="2947" h="2948" extrusionOk="0">
                  <a:moveTo>
                    <a:pt x="1475" y="0"/>
                  </a:moveTo>
                  <a:cubicBezTo>
                    <a:pt x="660" y="0"/>
                    <a:pt x="1" y="661"/>
                    <a:pt x="1" y="1474"/>
                  </a:cubicBezTo>
                  <a:cubicBezTo>
                    <a:pt x="1" y="2288"/>
                    <a:pt x="660" y="2948"/>
                    <a:pt x="1475" y="2948"/>
                  </a:cubicBezTo>
                  <a:cubicBezTo>
                    <a:pt x="2288" y="2948"/>
                    <a:pt x="2947" y="2288"/>
                    <a:pt x="2947" y="1474"/>
                  </a:cubicBezTo>
                  <a:cubicBezTo>
                    <a:pt x="2947" y="661"/>
                    <a:pt x="2288" y="0"/>
                    <a:pt x="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7"/>
          <p:cNvGrpSpPr/>
          <p:nvPr/>
        </p:nvGrpSpPr>
        <p:grpSpPr>
          <a:xfrm>
            <a:off x="7150871" y="515015"/>
            <a:ext cx="1397100" cy="760518"/>
            <a:chOff x="238125" y="2409350"/>
            <a:chExt cx="760575" cy="414000"/>
          </a:xfrm>
        </p:grpSpPr>
        <p:sp>
          <p:nvSpPr>
            <p:cNvPr id="757" name="Google Shape;757;p37"/>
            <p:cNvSpPr/>
            <p:nvPr/>
          </p:nvSpPr>
          <p:spPr>
            <a:xfrm>
              <a:off x="238125" y="2409350"/>
              <a:ext cx="760575" cy="414000"/>
            </a:xfrm>
            <a:custGeom>
              <a:avLst/>
              <a:gdLst/>
              <a:ahLst/>
              <a:cxnLst/>
              <a:rect l="l" t="t" r="r" b="b"/>
              <a:pathLst>
                <a:path w="30423" h="16560" extrusionOk="0">
                  <a:moveTo>
                    <a:pt x="0" y="1"/>
                  </a:moveTo>
                  <a:lnTo>
                    <a:pt x="0" y="16560"/>
                  </a:lnTo>
                  <a:lnTo>
                    <a:pt x="2330" y="14045"/>
                  </a:lnTo>
                  <a:lnTo>
                    <a:pt x="30423" y="14045"/>
                  </a:lnTo>
                  <a:lnTo>
                    <a:pt x="304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782450" y="2485325"/>
              <a:ext cx="180850" cy="180850"/>
            </a:xfrm>
            <a:custGeom>
              <a:avLst/>
              <a:gdLst/>
              <a:ahLst/>
              <a:cxnLst/>
              <a:rect l="l" t="t" r="r" b="b"/>
              <a:pathLst>
                <a:path w="7234" h="7234" extrusionOk="0">
                  <a:moveTo>
                    <a:pt x="3618" y="0"/>
                  </a:moveTo>
                  <a:cubicBezTo>
                    <a:pt x="1620" y="0"/>
                    <a:pt x="1" y="1620"/>
                    <a:pt x="1" y="3618"/>
                  </a:cubicBezTo>
                  <a:cubicBezTo>
                    <a:pt x="1" y="5614"/>
                    <a:pt x="1620" y="7233"/>
                    <a:pt x="3618" y="7233"/>
                  </a:cubicBezTo>
                  <a:cubicBezTo>
                    <a:pt x="5614" y="7233"/>
                    <a:pt x="7234" y="5614"/>
                    <a:pt x="7234" y="3618"/>
                  </a:cubicBezTo>
                  <a:cubicBezTo>
                    <a:pt x="7234" y="1620"/>
                    <a:pt x="5614" y="0"/>
                    <a:pt x="3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277200" y="2506650"/>
              <a:ext cx="457150" cy="14700"/>
            </a:xfrm>
            <a:custGeom>
              <a:avLst/>
              <a:gdLst/>
              <a:ahLst/>
              <a:cxnLst/>
              <a:rect l="l" t="t" r="r" b="b"/>
              <a:pathLst>
                <a:path w="18286" h="588" extrusionOk="0">
                  <a:moveTo>
                    <a:pt x="294" y="0"/>
                  </a:moveTo>
                  <a:cubicBezTo>
                    <a:pt x="132" y="0"/>
                    <a:pt x="0" y="132"/>
                    <a:pt x="0" y="294"/>
                  </a:cubicBezTo>
                  <a:cubicBezTo>
                    <a:pt x="0" y="458"/>
                    <a:pt x="132" y="588"/>
                    <a:pt x="294" y="588"/>
                  </a:cubicBezTo>
                  <a:lnTo>
                    <a:pt x="17992" y="588"/>
                  </a:lnTo>
                  <a:cubicBezTo>
                    <a:pt x="18154" y="588"/>
                    <a:pt x="18286" y="458"/>
                    <a:pt x="18286" y="294"/>
                  </a:cubicBezTo>
                  <a:cubicBezTo>
                    <a:pt x="18286" y="132"/>
                    <a:pt x="18154" y="0"/>
                    <a:pt x="17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563575" y="2561025"/>
              <a:ext cx="170775" cy="14750"/>
            </a:xfrm>
            <a:custGeom>
              <a:avLst/>
              <a:gdLst/>
              <a:ahLst/>
              <a:cxnLst/>
              <a:rect l="l" t="t" r="r" b="b"/>
              <a:pathLst>
                <a:path w="6831" h="590" extrusionOk="0">
                  <a:moveTo>
                    <a:pt x="295" y="0"/>
                  </a:moveTo>
                  <a:cubicBezTo>
                    <a:pt x="131" y="0"/>
                    <a:pt x="1" y="132"/>
                    <a:pt x="1" y="294"/>
                  </a:cubicBezTo>
                  <a:cubicBezTo>
                    <a:pt x="1" y="458"/>
                    <a:pt x="133" y="590"/>
                    <a:pt x="295" y="590"/>
                  </a:cubicBezTo>
                  <a:lnTo>
                    <a:pt x="6537" y="590"/>
                  </a:lnTo>
                  <a:cubicBezTo>
                    <a:pt x="6699" y="590"/>
                    <a:pt x="6831" y="458"/>
                    <a:pt x="6831" y="294"/>
                  </a:cubicBezTo>
                  <a:cubicBezTo>
                    <a:pt x="6831" y="132"/>
                    <a:pt x="6699" y="0"/>
                    <a:pt x="6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273525" y="2561025"/>
              <a:ext cx="265250" cy="14750"/>
            </a:xfrm>
            <a:custGeom>
              <a:avLst/>
              <a:gdLst/>
              <a:ahLst/>
              <a:cxnLst/>
              <a:rect l="l" t="t" r="r" b="b"/>
              <a:pathLst>
                <a:path w="10610" h="590" extrusionOk="0">
                  <a:moveTo>
                    <a:pt x="294" y="0"/>
                  </a:moveTo>
                  <a:cubicBezTo>
                    <a:pt x="132" y="0"/>
                    <a:pt x="0" y="132"/>
                    <a:pt x="0" y="294"/>
                  </a:cubicBezTo>
                  <a:cubicBezTo>
                    <a:pt x="0" y="458"/>
                    <a:pt x="132" y="590"/>
                    <a:pt x="294" y="590"/>
                  </a:cubicBezTo>
                  <a:lnTo>
                    <a:pt x="10314" y="590"/>
                  </a:lnTo>
                  <a:cubicBezTo>
                    <a:pt x="10478" y="590"/>
                    <a:pt x="10609" y="458"/>
                    <a:pt x="10609" y="294"/>
                  </a:cubicBezTo>
                  <a:cubicBezTo>
                    <a:pt x="10609" y="132"/>
                    <a:pt x="10478" y="0"/>
                    <a:pt x="10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277200" y="2615400"/>
              <a:ext cx="457150" cy="14725"/>
            </a:xfrm>
            <a:custGeom>
              <a:avLst/>
              <a:gdLst/>
              <a:ahLst/>
              <a:cxnLst/>
              <a:rect l="l" t="t" r="r" b="b"/>
              <a:pathLst>
                <a:path w="18286" h="589" extrusionOk="0">
                  <a:moveTo>
                    <a:pt x="294" y="0"/>
                  </a:moveTo>
                  <a:cubicBezTo>
                    <a:pt x="132" y="0"/>
                    <a:pt x="0" y="132"/>
                    <a:pt x="0" y="294"/>
                  </a:cubicBezTo>
                  <a:cubicBezTo>
                    <a:pt x="0" y="456"/>
                    <a:pt x="132" y="588"/>
                    <a:pt x="294" y="588"/>
                  </a:cubicBezTo>
                  <a:lnTo>
                    <a:pt x="17992" y="588"/>
                  </a:lnTo>
                  <a:cubicBezTo>
                    <a:pt x="18154" y="588"/>
                    <a:pt x="18286" y="456"/>
                    <a:pt x="18286" y="294"/>
                  </a:cubicBezTo>
                  <a:cubicBezTo>
                    <a:pt x="18286" y="132"/>
                    <a:pt x="18154" y="0"/>
                    <a:pt x="17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594675" y="2669775"/>
              <a:ext cx="139675" cy="14725"/>
            </a:xfrm>
            <a:custGeom>
              <a:avLst/>
              <a:gdLst/>
              <a:ahLst/>
              <a:cxnLst/>
              <a:rect l="l" t="t" r="r" b="b"/>
              <a:pathLst>
                <a:path w="5587" h="589" extrusionOk="0">
                  <a:moveTo>
                    <a:pt x="294" y="1"/>
                  </a:moveTo>
                  <a:cubicBezTo>
                    <a:pt x="132" y="1"/>
                    <a:pt x="1" y="132"/>
                    <a:pt x="1" y="294"/>
                  </a:cubicBezTo>
                  <a:cubicBezTo>
                    <a:pt x="1" y="457"/>
                    <a:pt x="132" y="588"/>
                    <a:pt x="294" y="588"/>
                  </a:cubicBezTo>
                  <a:lnTo>
                    <a:pt x="5293" y="588"/>
                  </a:lnTo>
                  <a:cubicBezTo>
                    <a:pt x="5455" y="588"/>
                    <a:pt x="5587" y="457"/>
                    <a:pt x="5587" y="294"/>
                  </a:cubicBezTo>
                  <a:cubicBezTo>
                    <a:pt x="5587" y="132"/>
                    <a:pt x="5455" y="1"/>
                    <a:pt x="5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385300" y="2669775"/>
              <a:ext cx="185775" cy="14725"/>
            </a:xfrm>
            <a:custGeom>
              <a:avLst/>
              <a:gdLst/>
              <a:ahLst/>
              <a:cxnLst/>
              <a:rect l="l" t="t" r="r" b="b"/>
              <a:pathLst>
                <a:path w="7431" h="589" extrusionOk="0">
                  <a:moveTo>
                    <a:pt x="295" y="1"/>
                  </a:moveTo>
                  <a:cubicBezTo>
                    <a:pt x="132" y="1"/>
                    <a:pt x="1" y="132"/>
                    <a:pt x="1" y="294"/>
                  </a:cubicBezTo>
                  <a:cubicBezTo>
                    <a:pt x="1" y="457"/>
                    <a:pt x="132" y="588"/>
                    <a:pt x="295" y="588"/>
                  </a:cubicBezTo>
                  <a:lnTo>
                    <a:pt x="7135" y="588"/>
                  </a:lnTo>
                  <a:cubicBezTo>
                    <a:pt x="7299" y="588"/>
                    <a:pt x="7430" y="457"/>
                    <a:pt x="7430" y="294"/>
                  </a:cubicBezTo>
                  <a:cubicBezTo>
                    <a:pt x="7430" y="132"/>
                    <a:pt x="7299" y="1"/>
                    <a:pt x="7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779775" y="2543150"/>
              <a:ext cx="189050" cy="65425"/>
            </a:xfrm>
            <a:custGeom>
              <a:avLst/>
              <a:gdLst/>
              <a:ahLst/>
              <a:cxnLst/>
              <a:rect l="l" t="t" r="r" b="b"/>
              <a:pathLst>
                <a:path w="7562" h="2617" extrusionOk="0">
                  <a:moveTo>
                    <a:pt x="673" y="0"/>
                  </a:moveTo>
                  <a:cubicBezTo>
                    <a:pt x="302" y="0"/>
                    <a:pt x="0" y="302"/>
                    <a:pt x="0" y="673"/>
                  </a:cubicBezTo>
                  <a:lnTo>
                    <a:pt x="0" y="1944"/>
                  </a:lnTo>
                  <a:cubicBezTo>
                    <a:pt x="0" y="2315"/>
                    <a:pt x="302" y="2616"/>
                    <a:pt x="673" y="2616"/>
                  </a:cubicBezTo>
                  <a:lnTo>
                    <a:pt x="6889" y="2616"/>
                  </a:lnTo>
                  <a:cubicBezTo>
                    <a:pt x="7260" y="2616"/>
                    <a:pt x="7562" y="2315"/>
                    <a:pt x="7562" y="1944"/>
                  </a:cubicBezTo>
                  <a:lnTo>
                    <a:pt x="7562" y="673"/>
                  </a:lnTo>
                  <a:cubicBezTo>
                    <a:pt x="7562" y="302"/>
                    <a:pt x="7260" y="0"/>
                    <a:pt x="6889" y="0"/>
                  </a:cubicBezTo>
                  <a:close/>
                </a:path>
              </a:pathLst>
            </a:custGeom>
            <a:solidFill>
              <a:srgbClr val="C8D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786050" y="2549475"/>
              <a:ext cx="176500" cy="52800"/>
            </a:xfrm>
            <a:custGeom>
              <a:avLst/>
              <a:gdLst/>
              <a:ahLst/>
              <a:cxnLst/>
              <a:rect l="l" t="t" r="r" b="b"/>
              <a:pathLst>
                <a:path w="7060" h="2112" extrusionOk="0">
                  <a:moveTo>
                    <a:pt x="422" y="0"/>
                  </a:moveTo>
                  <a:cubicBezTo>
                    <a:pt x="190" y="0"/>
                    <a:pt x="1" y="188"/>
                    <a:pt x="1" y="421"/>
                  </a:cubicBezTo>
                  <a:lnTo>
                    <a:pt x="1" y="1691"/>
                  </a:lnTo>
                  <a:cubicBezTo>
                    <a:pt x="1" y="1923"/>
                    <a:pt x="190" y="2112"/>
                    <a:pt x="422" y="2112"/>
                  </a:cubicBezTo>
                  <a:lnTo>
                    <a:pt x="6638" y="2112"/>
                  </a:lnTo>
                  <a:cubicBezTo>
                    <a:pt x="6872" y="2112"/>
                    <a:pt x="7059" y="1923"/>
                    <a:pt x="7059" y="1691"/>
                  </a:cubicBezTo>
                  <a:lnTo>
                    <a:pt x="7059" y="420"/>
                  </a:lnTo>
                  <a:cubicBezTo>
                    <a:pt x="7059" y="188"/>
                    <a:pt x="6872" y="0"/>
                    <a:pt x="6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897475" y="2569000"/>
              <a:ext cx="45300" cy="18125"/>
            </a:xfrm>
            <a:custGeom>
              <a:avLst/>
              <a:gdLst/>
              <a:ahLst/>
              <a:cxnLst/>
              <a:rect l="l" t="t" r="r" b="b"/>
              <a:pathLst>
                <a:path w="1812" h="725" extrusionOk="0">
                  <a:moveTo>
                    <a:pt x="885" y="1"/>
                  </a:moveTo>
                  <a:cubicBezTo>
                    <a:pt x="567" y="1"/>
                    <a:pt x="268" y="140"/>
                    <a:pt x="64" y="383"/>
                  </a:cubicBezTo>
                  <a:cubicBezTo>
                    <a:pt x="0" y="457"/>
                    <a:pt x="9" y="567"/>
                    <a:pt x="83" y="631"/>
                  </a:cubicBezTo>
                  <a:cubicBezTo>
                    <a:pt x="116" y="659"/>
                    <a:pt x="157" y="672"/>
                    <a:pt x="197" y="672"/>
                  </a:cubicBezTo>
                  <a:cubicBezTo>
                    <a:pt x="247" y="672"/>
                    <a:pt x="297" y="651"/>
                    <a:pt x="332" y="610"/>
                  </a:cubicBezTo>
                  <a:cubicBezTo>
                    <a:pt x="470" y="446"/>
                    <a:pt x="671" y="354"/>
                    <a:pt x="885" y="354"/>
                  </a:cubicBezTo>
                  <a:cubicBezTo>
                    <a:pt x="1115" y="354"/>
                    <a:pt x="1333" y="464"/>
                    <a:pt x="1469" y="652"/>
                  </a:cubicBezTo>
                  <a:cubicBezTo>
                    <a:pt x="1504" y="699"/>
                    <a:pt x="1557" y="725"/>
                    <a:pt x="1612" y="725"/>
                  </a:cubicBezTo>
                  <a:cubicBezTo>
                    <a:pt x="1648" y="725"/>
                    <a:pt x="1684" y="714"/>
                    <a:pt x="1715" y="692"/>
                  </a:cubicBezTo>
                  <a:cubicBezTo>
                    <a:pt x="1794" y="634"/>
                    <a:pt x="1812" y="524"/>
                    <a:pt x="1754" y="445"/>
                  </a:cubicBezTo>
                  <a:cubicBezTo>
                    <a:pt x="1553" y="168"/>
                    <a:pt x="1227" y="1"/>
                    <a:pt x="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805875" y="2569000"/>
              <a:ext cx="45275" cy="18125"/>
            </a:xfrm>
            <a:custGeom>
              <a:avLst/>
              <a:gdLst/>
              <a:ahLst/>
              <a:cxnLst/>
              <a:rect l="l" t="t" r="r" b="b"/>
              <a:pathLst>
                <a:path w="1811" h="725" extrusionOk="0">
                  <a:moveTo>
                    <a:pt x="927" y="1"/>
                  </a:moveTo>
                  <a:cubicBezTo>
                    <a:pt x="583" y="1"/>
                    <a:pt x="259" y="168"/>
                    <a:pt x="56" y="445"/>
                  </a:cubicBezTo>
                  <a:cubicBezTo>
                    <a:pt x="0" y="524"/>
                    <a:pt x="17" y="634"/>
                    <a:pt x="95" y="692"/>
                  </a:cubicBezTo>
                  <a:cubicBezTo>
                    <a:pt x="127" y="714"/>
                    <a:pt x="164" y="725"/>
                    <a:pt x="200" y="725"/>
                  </a:cubicBezTo>
                  <a:cubicBezTo>
                    <a:pt x="255" y="725"/>
                    <a:pt x="308" y="699"/>
                    <a:pt x="342" y="652"/>
                  </a:cubicBezTo>
                  <a:cubicBezTo>
                    <a:pt x="477" y="464"/>
                    <a:pt x="697" y="354"/>
                    <a:pt x="927" y="354"/>
                  </a:cubicBezTo>
                  <a:cubicBezTo>
                    <a:pt x="1141" y="354"/>
                    <a:pt x="1341" y="446"/>
                    <a:pt x="1478" y="610"/>
                  </a:cubicBezTo>
                  <a:cubicBezTo>
                    <a:pt x="1514" y="651"/>
                    <a:pt x="1564" y="672"/>
                    <a:pt x="1614" y="672"/>
                  </a:cubicBezTo>
                  <a:cubicBezTo>
                    <a:pt x="1654" y="672"/>
                    <a:pt x="1694" y="659"/>
                    <a:pt x="1727" y="631"/>
                  </a:cubicBezTo>
                  <a:cubicBezTo>
                    <a:pt x="1801" y="567"/>
                    <a:pt x="1810" y="457"/>
                    <a:pt x="1748" y="383"/>
                  </a:cubicBezTo>
                  <a:cubicBezTo>
                    <a:pt x="1544" y="140"/>
                    <a:pt x="1244" y="1"/>
                    <a:pt x="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Obrázek 2">
            <a:extLst>
              <a:ext uri="{FF2B5EF4-FFF2-40B4-BE49-F238E27FC236}">
                <a16:creationId xmlns:a16="http://schemas.microsoft.com/office/drawing/2014/main" id="{ED50950A-75C6-845F-3C66-0EAAAFB53BF6}"/>
              </a:ext>
            </a:extLst>
          </p:cNvPr>
          <p:cNvPicPr>
            <a:picLocks noChangeAspect="1"/>
          </p:cNvPicPr>
          <p:nvPr/>
        </p:nvPicPr>
        <p:blipFill>
          <a:blip r:embed="rId3"/>
          <a:stretch>
            <a:fillRect/>
          </a:stretch>
        </p:blipFill>
        <p:spPr>
          <a:xfrm>
            <a:off x="6385759" y="1635559"/>
            <a:ext cx="1623463" cy="1645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ovéPole 4">
            <a:extLst>
              <a:ext uri="{FF2B5EF4-FFF2-40B4-BE49-F238E27FC236}">
                <a16:creationId xmlns:a16="http://schemas.microsoft.com/office/drawing/2014/main" id="{9193C2F4-BA61-2C88-C06C-5A2BB795C29A}"/>
              </a:ext>
            </a:extLst>
          </p:cNvPr>
          <p:cNvSpPr txBox="1"/>
          <p:nvPr/>
        </p:nvSpPr>
        <p:spPr>
          <a:xfrm>
            <a:off x="690803" y="4055903"/>
            <a:ext cx="4465869" cy="481286"/>
          </a:xfrm>
          <a:prstGeom prst="rect">
            <a:avLst/>
          </a:prstGeom>
          <a:noFill/>
        </p:spPr>
        <p:txBody>
          <a:bodyPr wrap="square">
            <a:spAutoFit/>
          </a:bodyPr>
          <a:lstStyle/>
          <a:p>
            <a:pPr>
              <a:lnSpc>
                <a:spcPct val="150000"/>
              </a:lnSpc>
              <a:spcBef>
                <a:spcPts val="600"/>
              </a:spcBef>
            </a:pPr>
            <a:r>
              <a:rPr lang="cs-CZ" sz="900" b="1" dirty="0" err="1">
                <a:effectLst/>
                <a:latin typeface="Golos Text" panose="020B0604020202020204" charset="0"/>
                <a:ea typeface="Times New Roman" panose="02020603050405020304" pitchFamily="18" charset="0"/>
                <a:cs typeface="Golos Text" panose="020B0604020202020204" charset="0"/>
              </a:rPr>
              <a:t>Funding</a:t>
            </a:r>
            <a:r>
              <a:rPr lang="cs-CZ" sz="900" dirty="0">
                <a:latin typeface="Golos Text" panose="020B0604020202020204" charset="0"/>
                <a:ea typeface="Times New Roman" panose="02020603050405020304" pitchFamily="18" charset="0"/>
                <a:cs typeface="Golos Text" panose="020B0604020202020204" charset="0"/>
              </a:rPr>
              <a:t>: </a:t>
            </a:r>
            <a:r>
              <a:rPr lang="en-GB" sz="900" dirty="0">
                <a:effectLst/>
                <a:latin typeface="Golos Text" panose="020B0604020202020204" charset="0"/>
                <a:ea typeface="Times New Roman" panose="02020603050405020304" pitchFamily="18" charset="0"/>
                <a:cs typeface="Golos Text" panose="020B0604020202020204" charset="0"/>
              </a:rPr>
              <a:t>Czech Science Foundation, project no. 19-27828X</a:t>
            </a:r>
            <a:r>
              <a:rPr lang="cs-CZ" sz="900" dirty="0">
                <a:effectLst/>
                <a:latin typeface="Golos Text" panose="020B0604020202020204" charset="0"/>
                <a:ea typeface="Times New Roman" panose="02020603050405020304" pitchFamily="18" charset="0"/>
                <a:cs typeface="Golos Text" panose="020B0604020202020204" charset="0"/>
              </a:rPr>
              <a:t> &amp; </a:t>
            </a:r>
            <a:r>
              <a:rPr lang="en-GB" sz="900" dirty="0">
                <a:effectLst/>
                <a:latin typeface="Golos Text" panose="020B0604020202020204" charset="0"/>
                <a:ea typeface="Times New Roman" panose="02020603050405020304" pitchFamily="18" charset="0"/>
                <a:cs typeface="Golos Text" panose="020B0604020202020204" charset="0"/>
              </a:rPr>
              <a:t>European Union’s Horizon 2020 research and innovation programme No 870612. </a:t>
            </a:r>
            <a:endParaRPr lang="cs-CZ" sz="900" dirty="0">
              <a:effectLst/>
              <a:latin typeface="Golos Text" panose="020B0604020202020204" charset="0"/>
              <a:ea typeface="Times New Roman" panose="02020603050405020304" pitchFamily="18" charset="0"/>
              <a:cs typeface="Golos Text" panose="020B06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2C29C2F-A7AC-A87A-71F1-B0E9794D7218}"/>
              </a:ext>
            </a:extLst>
          </p:cNvPr>
          <p:cNvSpPr>
            <a:spLocks noGrp="1"/>
          </p:cNvSpPr>
          <p:nvPr>
            <p:ph type="title"/>
          </p:nvPr>
        </p:nvSpPr>
        <p:spPr>
          <a:xfrm>
            <a:off x="715100" y="535000"/>
            <a:ext cx="7957262" cy="707400"/>
          </a:xfrm>
        </p:spPr>
        <p:txBody>
          <a:bodyPr/>
          <a:lstStyle/>
          <a:p>
            <a:r>
              <a:rPr lang="cs-CZ" dirty="0" err="1"/>
              <a:t>yDSI</a:t>
            </a:r>
            <a:r>
              <a:rPr lang="cs-CZ" dirty="0"/>
              <a:t> (</a:t>
            </a:r>
            <a:r>
              <a:rPr lang="cs-CZ" dirty="0" err="1"/>
              <a:t>Helsper</a:t>
            </a:r>
            <a:r>
              <a:rPr lang="cs-CZ" dirty="0"/>
              <a:t> et al., 2020)</a:t>
            </a:r>
            <a:endParaRPr lang="en-US" dirty="0"/>
          </a:p>
        </p:txBody>
      </p:sp>
      <p:sp>
        <p:nvSpPr>
          <p:cNvPr id="5" name="Zástupný text 4">
            <a:extLst>
              <a:ext uri="{FF2B5EF4-FFF2-40B4-BE49-F238E27FC236}">
                <a16:creationId xmlns:a16="http://schemas.microsoft.com/office/drawing/2014/main" id="{47A8DBE4-0C28-60C2-2022-CCB0FAE61C79}"/>
              </a:ext>
            </a:extLst>
          </p:cNvPr>
          <p:cNvSpPr>
            <a:spLocks noGrp="1"/>
          </p:cNvSpPr>
          <p:nvPr>
            <p:ph type="body" idx="1"/>
          </p:nvPr>
        </p:nvSpPr>
        <p:spPr>
          <a:xfrm>
            <a:off x="715099" y="1242399"/>
            <a:ext cx="7957261" cy="3608733"/>
          </a:xfrm>
        </p:spPr>
        <p:txBody>
          <a:bodyPr/>
          <a:lstStyle/>
          <a:p>
            <a:r>
              <a:rPr lang="cs-CZ" dirty="0"/>
              <a:t>I</a:t>
            </a:r>
            <a:r>
              <a:rPr lang="en-US" dirty="0" err="1"/>
              <a:t>ndicate</a:t>
            </a:r>
            <a:r>
              <a:rPr lang="en-US" dirty="0"/>
              <a:t> how true the following statements are of you when thinking about how you use the internet and technologies such as mobile phones or computers. Reply thinking about how true this would be of you if you had to do it now, on your own. If you do not understand what the question is asking, tick the box I don't understand what you mean by this.</a:t>
            </a:r>
            <a:endParaRPr lang="cs-CZ" dirty="0"/>
          </a:p>
          <a:p>
            <a:r>
              <a:rPr lang="en-US" dirty="0"/>
              <a:t>The response scale included five items: 0 = I don't understand what you mean by this; 1 = not at all true of me; 2 = not very true of me; 3 = neither true nor untrue of me; 4 = mostly true of me; and 5 = very true of me. Participants were also presented with ‘I prefer not to say’ and ‘I don't know.’ </a:t>
            </a:r>
            <a:endParaRPr lang="cs-CZ" dirty="0"/>
          </a:p>
          <a:p>
            <a:r>
              <a:rPr lang="en-US" dirty="0"/>
              <a:t>The score for each dimension was obtained by counting the number of items for which the participant had the highest level of skill (5 = very true of me). This means that if they had no items at the highest level, they received 0. If they had half of the items at the highest level, they received 0.5. And if all of the items were on the highest level, they received 1. </a:t>
            </a:r>
            <a:endParaRPr lang="cs-CZ" dirty="0"/>
          </a:p>
          <a:p>
            <a:pPr marL="139700" indent="0">
              <a:buNone/>
            </a:pPr>
            <a:endParaRPr lang="en-US" dirty="0"/>
          </a:p>
        </p:txBody>
      </p:sp>
    </p:spTree>
    <p:extLst>
      <p:ext uri="{BB962C8B-B14F-4D97-AF65-F5344CB8AC3E}">
        <p14:creationId xmlns:p14="http://schemas.microsoft.com/office/powerpoint/2010/main" val="2618559982"/>
      </p:ext>
    </p:extLst>
  </p:cSld>
  <p:clrMapOvr>
    <a:masterClrMapping/>
  </p:clrMapOvr>
</p:sld>
</file>

<file path=ppt/theme/theme1.xml><?xml version="1.0" encoding="utf-8"?>
<a:theme xmlns:a="http://schemas.openxmlformats.org/drawingml/2006/main" name="Artificial Intelligence by Slidesgo">
  <a:themeElements>
    <a:clrScheme name="Simple Light">
      <a:dk1>
        <a:srgbClr val="333746"/>
      </a:dk1>
      <a:lt1>
        <a:srgbClr val="5B627D"/>
      </a:lt1>
      <a:dk2>
        <a:srgbClr val="C8D3F4"/>
      </a:dk2>
      <a:lt2>
        <a:srgbClr val="E6E9F8"/>
      </a:lt2>
      <a:accent1>
        <a:srgbClr val="6D6AF7"/>
      </a:accent1>
      <a:accent2>
        <a:srgbClr val="EDBBD8"/>
      </a:accent2>
      <a:accent3>
        <a:srgbClr val="E67CB9"/>
      </a:accent3>
      <a:accent4>
        <a:srgbClr val="FFFFFF"/>
      </a:accent4>
      <a:accent5>
        <a:srgbClr val="FFFFFF"/>
      </a:accent5>
      <a:accent6>
        <a:srgbClr val="FFFFFF"/>
      </a:accent6>
      <a:hlink>
        <a:srgbClr val="333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5478</TotalTime>
  <Words>2355</Words>
  <Application>Microsoft Office PowerPoint</Application>
  <PresentationFormat>Předvádění na obrazovce (16:9)</PresentationFormat>
  <Paragraphs>465</Paragraphs>
  <Slides>15</Slides>
  <Notes>10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15</vt:i4>
      </vt:variant>
    </vt:vector>
  </HeadingPairs>
  <TitlesOfParts>
    <vt:vector size="21" baseType="lpstr">
      <vt:lpstr>Golos Text</vt:lpstr>
      <vt:lpstr>Golos Text Medium</vt:lpstr>
      <vt:lpstr>Gantari</vt:lpstr>
      <vt:lpstr>Arial</vt:lpstr>
      <vt:lpstr>Bebas Neue</vt:lpstr>
      <vt:lpstr>Artificial Intelligence by Slidesgo</vt:lpstr>
      <vt:lpstr>The Role of Digital Skills in Wanted and Unwanted Sexting Among European Adolescents</vt:lpstr>
      <vt:lpstr>(sexting) =  sending, receiving, or forwarding sexual content that contains oneself or others, including addressing sex, nudity, or people having sex in the form of text, pictures, images, or video (Ngo et al., 2017)</vt:lpstr>
      <vt:lpstr>01</vt:lpstr>
      <vt:lpstr>Prezentace aplikace PowerPoint</vt:lpstr>
      <vt:lpstr>Methodology</vt:lpstr>
      <vt:lpstr>Main results</vt:lpstr>
      <vt:lpstr>Practical implications</vt:lpstr>
      <vt:lpstr>Thank you!</vt:lpstr>
      <vt:lpstr>yDSI (Helsper et al., 2020)</vt:lpstr>
      <vt:lpstr>yDSI (Helsper et al., 2020)</vt:lpstr>
      <vt:lpstr>Sexting</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Digital Skills in Wanted and Unwanted Sexting Among European Adolescents  </dc:title>
  <cp:lastModifiedBy>Michaela Lebedíková</cp:lastModifiedBy>
  <cp:revision>53</cp:revision>
  <dcterms:modified xsi:type="dcterms:W3CDTF">2023-07-13T06:21:12Z</dcterms:modified>
</cp:coreProperties>
</file>